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8"/>
  </p:notesMasterIdLst>
  <p:handoutMasterIdLst>
    <p:handoutMasterId r:id="rId29"/>
  </p:handoutMasterIdLst>
  <p:sldIdLst>
    <p:sldId id="262" r:id="rId3"/>
    <p:sldId id="258" r:id="rId4"/>
    <p:sldId id="266" r:id="rId5"/>
    <p:sldId id="279" r:id="rId6"/>
    <p:sldId id="280" r:id="rId7"/>
    <p:sldId id="281" r:id="rId8"/>
    <p:sldId id="282" r:id="rId9"/>
    <p:sldId id="283" r:id="rId10"/>
    <p:sldId id="284" r:id="rId11"/>
    <p:sldId id="285" r:id="rId12"/>
    <p:sldId id="286" r:id="rId13"/>
    <p:sldId id="278" r:id="rId14"/>
    <p:sldId id="259"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9" autoAdjust="0"/>
    <p:restoredTop sz="84225" autoAdjust="0"/>
  </p:normalViewPr>
  <p:slideViewPr>
    <p:cSldViewPr snapToGrid="0" snapToObjects="1">
      <p:cViewPr varScale="1">
        <p:scale>
          <a:sx n="67" d="100"/>
          <a:sy n="67" d="100"/>
        </p:scale>
        <p:origin x="804" y="52"/>
      </p:cViewPr>
      <p:guideLst/>
    </p:cSldViewPr>
  </p:slideViewPr>
  <p:notesTextViewPr>
    <p:cViewPr>
      <p:scale>
        <a:sx n="1" d="1"/>
        <a:sy n="1" d="1"/>
      </p:scale>
      <p:origin x="0" y="0"/>
    </p:cViewPr>
  </p:notesTextViewPr>
  <p:sorterViewPr>
    <p:cViewPr>
      <p:scale>
        <a:sx n="100" d="100"/>
        <a:sy n="100" d="100"/>
      </p:scale>
      <p:origin x="0" y="-6042"/>
    </p:cViewPr>
  </p:sorterViewPr>
  <p:notesViewPr>
    <p:cSldViewPr snapToGrid="0" snapToObjects="1">
      <p:cViewPr varScale="1">
        <p:scale>
          <a:sx n="65" d="100"/>
          <a:sy n="65" d="100"/>
        </p:scale>
        <p:origin x="28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9D61FF-F7A5-4830-A008-8416494A6C07}" type="datetimeFigureOut">
              <a:rPr lang="en-US" smtClean="0"/>
              <a:t>3/29/2019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575CF5-43B0-40C7-BED1-D18A28E108D7}" type="slidenum">
              <a:rPr lang="en-US" smtClean="0"/>
              <a:t>‹#›</a:t>
            </a:fld>
            <a:endParaRPr lang="en-US"/>
          </a:p>
        </p:txBody>
      </p:sp>
    </p:spTree>
    <p:extLst>
      <p:ext uri="{BB962C8B-B14F-4D97-AF65-F5344CB8AC3E}">
        <p14:creationId xmlns:p14="http://schemas.microsoft.com/office/powerpoint/2010/main" val="32639745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2019/3/29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11EDE8F-5748-564A-B104-45C8D6344219}" type="slidenum">
              <a:rPr kumimoji="1" lang="zh-CN" altLang="en-US" smtClean="0"/>
              <a:t>21</a:t>
            </a:fld>
            <a:endParaRPr kumimoji="1" lang="zh-CN" altLang="en-US"/>
          </a:p>
        </p:txBody>
      </p:sp>
    </p:spTree>
    <p:extLst>
      <p:ext uri="{BB962C8B-B14F-4D97-AF65-F5344CB8AC3E}">
        <p14:creationId xmlns:p14="http://schemas.microsoft.com/office/powerpoint/2010/main" val="1480810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0" y="6076950"/>
            <a:ext cx="12192000" cy="7810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 name="Rectangle 3"/>
          <p:cNvSpPr/>
          <p:nvPr userDrawn="1"/>
        </p:nvSpPr>
        <p:spPr>
          <a:xfrm>
            <a:off x="914400" y="5981922"/>
            <a:ext cx="2438400" cy="198663"/>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5" name="Rectangle 4"/>
          <p:cNvSpPr/>
          <p:nvPr userDrawn="1"/>
        </p:nvSpPr>
        <p:spPr>
          <a:xfrm rot="10800000" flipV="1">
            <a:off x="-2" y="11974"/>
            <a:ext cx="12192001" cy="140425"/>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8" name="Text Placeholder 7"/>
          <p:cNvSpPr>
            <a:spLocks noGrp="1"/>
          </p:cNvSpPr>
          <p:nvPr>
            <p:ph type="body" sz="quarter" idx="10" hasCustomPrompt="1"/>
          </p:nvPr>
        </p:nvSpPr>
        <p:spPr>
          <a:xfrm>
            <a:off x="914400" y="1649390"/>
            <a:ext cx="7808006" cy="1089529"/>
          </a:xfrm>
          <a:prstGeom prst="rect">
            <a:avLst/>
          </a:prstGeom>
        </p:spPr>
        <p:txBody>
          <a:bodyPr wrap="square">
            <a:spAutoFit/>
          </a:bodyPr>
          <a:lstStyle>
            <a:lvl1pPr marL="0" indent="0">
              <a:buNone/>
              <a:defRPr sz="7200" b="1">
                <a:solidFill>
                  <a:schemeClr val="bg1"/>
                </a:solidFill>
              </a:defRPr>
            </a:lvl1pPr>
          </a:lstStyle>
          <a:p>
            <a:pPr lvl="0"/>
            <a:r>
              <a:rPr lang="en-US" dirty="0"/>
              <a:t>BUSINESS REPORT</a:t>
            </a:r>
          </a:p>
        </p:txBody>
      </p:sp>
      <p:sp>
        <p:nvSpPr>
          <p:cNvPr id="9" name="Text Placeholder 7"/>
          <p:cNvSpPr>
            <a:spLocks noGrp="1"/>
          </p:cNvSpPr>
          <p:nvPr>
            <p:ph type="body" sz="quarter" idx="11" hasCustomPrompt="1"/>
          </p:nvPr>
        </p:nvSpPr>
        <p:spPr>
          <a:xfrm>
            <a:off x="914400" y="3755983"/>
            <a:ext cx="6125029" cy="535531"/>
          </a:xfrm>
          <a:prstGeom prst="rect">
            <a:avLst/>
          </a:prstGeom>
        </p:spPr>
        <p:txBody>
          <a:bodyPr wrap="square">
            <a:spAutoFit/>
          </a:bodyPr>
          <a:lstStyle>
            <a:lvl1pPr marL="0" indent="0">
              <a:buNone/>
              <a:defRPr sz="1600" b="0">
                <a:solidFill>
                  <a:schemeClr val="bg1"/>
                </a:solidFill>
              </a:defRPr>
            </a:lvl1pPr>
          </a:lstStyle>
          <a:p>
            <a:pPr lvl="0"/>
            <a:r>
              <a:rPr lang="zh-CN" altLang="en-US" dirty="0"/>
              <a:t>标题数字等都可以通过点击和重新输入进行更改，顶部“开始”面板中可以对字体、字号、颜色、行距等进行修改。</a:t>
            </a:r>
            <a:endParaRPr lang="en-US" dirty="0"/>
          </a:p>
        </p:txBody>
      </p:sp>
      <p:sp>
        <p:nvSpPr>
          <p:cNvPr id="10" name="Text Placeholder 7"/>
          <p:cNvSpPr>
            <a:spLocks noGrp="1"/>
          </p:cNvSpPr>
          <p:nvPr>
            <p:ph type="body" sz="quarter" idx="12" hasCustomPrompt="1"/>
          </p:nvPr>
        </p:nvSpPr>
        <p:spPr>
          <a:xfrm>
            <a:off x="914400" y="2611573"/>
            <a:ext cx="7808006" cy="1089529"/>
          </a:xfrm>
          <a:prstGeom prst="rect">
            <a:avLst/>
          </a:prstGeom>
        </p:spPr>
        <p:txBody>
          <a:bodyPr wrap="square">
            <a:spAutoFit/>
          </a:bodyPr>
          <a:lstStyle>
            <a:lvl1pPr marL="0" indent="0">
              <a:buNone/>
              <a:defRPr sz="7200" b="1">
                <a:solidFill>
                  <a:schemeClr val="bg1"/>
                </a:solidFill>
              </a:defRPr>
            </a:lvl1pPr>
          </a:lstStyle>
          <a:p>
            <a:pPr lvl="0"/>
            <a:r>
              <a:rPr lang="zh-CN" altLang="en-US" dirty="0"/>
              <a:t>极简总结报告</a:t>
            </a:r>
            <a:endParaRPr lang="en-US" dirty="0"/>
          </a:p>
        </p:txBody>
      </p:sp>
      <p:sp>
        <p:nvSpPr>
          <p:cNvPr id="11" name="Text Placeholder 7"/>
          <p:cNvSpPr>
            <a:spLocks noGrp="1"/>
          </p:cNvSpPr>
          <p:nvPr>
            <p:ph type="body" sz="quarter" idx="13" hasCustomPrompt="1"/>
          </p:nvPr>
        </p:nvSpPr>
        <p:spPr>
          <a:xfrm>
            <a:off x="914400" y="4291514"/>
            <a:ext cx="6125029" cy="313932"/>
          </a:xfrm>
          <a:prstGeom prst="rect">
            <a:avLst/>
          </a:prstGeom>
        </p:spPr>
        <p:txBody>
          <a:bodyPr wrap="square">
            <a:spAutoFit/>
          </a:bodyPr>
          <a:lstStyle>
            <a:lvl1pPr marL="0" indent="0">
              <a:buNone/>
              <a:defRPr sz="1600" b="0">
                <a:solidFill>
                  <a:schemeClr val="bg1"/>
                </a:solidFill>
              </a:defRPr>
            </a:lvl1pPr>
          </a:lstStyle>
          <a:p>
            <a:pPr lvl="0"/>
            <a:r>
              <a:rPr lang="en-US" dirty="0"/>
              <a:t>PRESENTED BY </a:t>
            </a:r>
            <a:r>
              <a:rPr lang="en-US" dirty="0" err="1"/>
              <a:t>OfficePLUS</a:t>
            </a:r>
            <a:endParaRPr lang="en-US" dirty="0"/>
          </a:p>
        </p:txBody>
      </p:sp>
      <p:grpSp>
        <p:nvGrpSpPr>
          <p:cNvPr id="18" name="Group 17"/>
          <p:cNvGrpSpPr/>
          <p:nvPr userDrawn="1"/>
        </p:nvGrpSpPr>
        <p:grpSpPr>
          <a:xfrm>
            <a:off x="914400" y="4700473"/>
            <a:ext cx="711200" cy="190500"/>
            <a:chOff x="914400" y="4953000"/>
            <a:chExt cx="711200" cy="190500"/>
          </a:xfrm>
        </p:grpSpPr>
        <p:cxnSp>
          <p:nvCxnSpPr>
            <p:cNvPr id="13" name="Straight Connector 12"/>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15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tx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userDrawn="1"/>
        </p:nvSpPr>
        <p:spPr>
          <a:xfrm>
            <a:off x="0" y="2476500"/>
            <a:ext cx="12192000" cy="43815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3878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pic>
        <p:nvPicPr>
          <p:cNvPr id="8194" name="Picture 2" descr="http://dc.officeplus.cn/t/14/C6BB2FC340DC115F732099B8813DF845.jpg"/>
          <p:cNvPicPr>
            <a:picLocks noChangeAspect="1" noChangeArrowheads="1"/>
          </p:cNvPicPr>
          <p:nvPr userDrawn="1"/>
        </p:nvPicPr>
        <p:blipFill>
          <a:blip r:embed="rId2">
            <a:duotone>
              <a:prstClr val="black"/>
              <a:schemeClr val="tx1">
                <a:lumMod val="85000"/>
                <a:lumOff val="15000"/>
                <a:tint val="45000"/>
                <a:satMod val="400000"/>
              </a:schemeClr>
            </a:duotone>
            <a:extLst>
              <a:ext uri="{28A0092B-C50C-407E-A947-70E740481C1C}">
                <a14:useLocalDpi xmlns:a14="http://schemas.microsoft.com/office/drawing/2010/main" val="0"/>
              </a:ext>
            </a:extLst>
          </a:blip>
          <a:srcRect/>
          <a:stretch>
            <a:fillRect/>
          </a:stretch>
        </p:blipFill>
        <p:spPr bwMode="auto">
          <a:xfrm>
            <a:off x="1" y="-2795"/>
            <a:ext cx="12192000" cy="6860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2795"/>
            <a:ext cx="12192001" cy="6860795"/>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Rectangle 5"/>
          <p:cNvSpPr/>
          <p:nvPr userDrawn="1"/>
        </p:nvSpPr>
        <p:spPr>
          <a:xfrm>
            <a:off x="817435" y="458598"/>
            <a:ext cx="10557130" cy="594080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0699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7">
    <p:spTree>
      <p:nvGrpSpPr>
        <p:cNvPr id="1" name=""/>
        <p:cNvGrpSpPr/>
        <p:nvPr/>
      </p:nvGrpSpPr>
      <p:grpSpPr>
        <a:xfrm>
          <a:off x="0" y="0"/>
          <a:ext cx="0" cy="0"/>
          <a:chOff x="0" y="0"/>
          <a:chExt cx="0" cy="0"/>
        </a:xfrm>
      </p:grpSpPr>
      <p:pic>
        <p:nvPicPr>
          <p:cNvPr id="8194" name="Picture 2" descr="http://dc.officeplus.cn/t/14/C6BB2FC340DC115F732099B8813DF845.jpg"/>
          <p:cNvPicPr>
            <a:picLocks noChangeAspect="1" noChangeArrowheads="1"/>
          </p:cNvPicPr>
          <p:nvPr userDrawn="1"/>
        </p:nvPicPr>
        <p:blipFill>
          <a:blip r:embed="rId2">
            <a:duotone>
              <a:prstClr val="black"/>
              <a:schemeClr val="tx1">
                <a:lumMod val="85000"/>
                <a:lumOff val="15000"/>
                <a:tint val="45000"/>
                <a:satMod val="400000"/>
              </a:schemeClr>
            </a:duotone>
            <a:extLst>
              <a:ext uri="{28A0092B-C50C-407E-A947-70E740481C1C}">
                <a14:useLocalDpi xmlns:a14="http://schemas.microsoft.com/office/drawing/2010/main" val="0"/>
              </a:ext>
            </a:extLst>
          </a:blip>
          <a:srcRect/>
          <a:stretch>
            <a:fillRect/>
          </a:stretch>
        </p:blipFill>
        <p:spPr bwMode="auto">
          <a:xfrm>
            <a:off x="1" y="-2795"/>
            <a:ext cx="12192000" cy="6860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6096000" y="-2795"/>
            <a:ext cx="6096001" cy="68607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 name="Hexagon 2"/>
          <p:cNvSpPr/>
          <p:nvPr userDrawn="1"/>
        </p:nvSpPr>
        <p:spPr>
          <a:xfrm rot="1800000">
            <a:off x="4843536" y="2349290"/>
            <a:ext cx="2504928" cy="2159420"/>
          </a:xfrm>
          <a:prstGeom prst="hexagon">
            <a:avLst>
              <a:gd name="adj" fmla="val 28336"/>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135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048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目录 </a:t>
            </a:r>
            <a:r>
              <a:rPr lang="en-US" altLang="zh-CN" dirty="0"/>
              <a:t>CONTENT</a:t>
            </a:r>
          </a:p>
        </p:txBody>
      </p:sp>
      <p:grpSp>
        <p:nvGrpSpPr>
          <p:cNvPr id="4" name="Group 3"/>
          <p:cNvGrpSpPr/>
          <p:nvPr userDrawn="1"/>
        </p:nvGrpSpPr>
        <p:grpSpPr>
          <a:xfrm>
            <a:off x="927100" y="1304149"/>
            <a:ext cx="711200" cy="19050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812800" y="1596249"/>
            <a:ext cx="10636250" cy="867930"/>
          </a:xfrm>
          <a:prstGeom prst="rect">
            <a:avLst/>
          </a:prstGeom>
        </p:spPr>
        <p:txBody>
          <a:bodyPr wrap="square">
            <a:spAutoFit/>
          </a:bodyPr>
          <a:lstStyle>
            <a:lvl1pPr marL="0" indent="0">
              <a:lnSpc>
                <a:spcPct val="120000"/>
              </a:lnSpc>
              <a:spcBef>
                <a:spcPts val="0"/>
              </a:spcBef>
              <a:buNone/>
              <a:defRPr sz="140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
        <p:nvSpPr>
          <p:cNvPr id="8" name="Rectangle 7"/>
          <p:cNvSpPr/>
          <p:nvPr userDrawn="1"/>
        </p:nvSpPr>
        <p:spPr>
          <a:xfrm>
            <a:off x="0" y="3429000"/>
            <a:ext cx="12192000" cy="3429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812800" y="4501985"/>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812800"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5035096"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812800"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5035096"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812800" y="4589030"/>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0" name="文本占位符 2"/>
          <p:cNvSpPr>
            <a:spLocks noGrp="1"/>
          </p:cNvSpPr>
          <p:nvPr>
            <p:ph type="body" sz="quarter" idx="16" hasCustomPrompt="1"/>
          </p:nvPr>
        </p:nvSpPr>
        <p:spPr>
          <a:xfrm>
            <a:off x="5035095" y="4589030"/>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4" name="Rectangle 23"/>
          <p:cNvSpPr/>
          <p:nvPr userDrawn="1"/>
        </p:nvSpPr>
        <p:spPr>
          <a:xfrm flipV="1">
            <a:off x="9257393"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9257393"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9257392" y="4589030"/>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Tree>
    <p:extLst>
      <p:ext uri="{BB962C8B-B14F-4D97-AF65-F5344CB8AC3E}">
        <p14:creationId xmlns:p14="http://schemas.microsoft.com/office/powerpoint/2010/main" val="180235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目录 </a:t>
            </a:r>
            <a:r>
              <a:rPr lang="en-US" altLang="zh-CN" dirty="0"/>
              <a:t>CONTENT</a:t>
            </a:r>
          </a:p>
        </p:txBody>
      </p:sp>
      <p:grpSp>
        <p:nvGrpSpPr>
          <p:cNvPr id="4" name="Group 3"/>
          <p:cNvGrpSpPr/>
          <p:nvPr userDrawn="1"/>
        </p:nvGrpSpPr>
        <p:grpSpPr>
          <a:xfrm>
            <a:off x="927100" y="1304149"/>
            <a:ext cx="711200" cy="19050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812800" y="1596249"/>
            <a:ext cx="10636250" cy="867930"/>
          </a:xfrm>
          <a:prstGeom prst="rect">
            <a:avLst/>
          </a:prstGeom>
        </p:spPr>
        <p:txBody>
          <a:bodyPr wrap="square">
            <a:spAutoFit/>
          </a:bodyPr>
          <a:lstStyle>
            <a:lvl1pPr marL="0" indent="0">
              <a:lnSpc>
                <a:spcPct val="120000"/>
              </a:lnSpc>
              <a:spcBef>
                <a:spcPts val="0"/>
              </a:spcBef>
              <a:buNone/>
              <a:defRPr sz="140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
        <p:nvSpPr>
          <p:cNvPr id="8" name="Rectangle 7"/>
          <p:cNvSpPr/>
          <p:nvPr userDrawn="1"/>
        </p:nvSpPr>
        <p:spPr>
          <a:xfrm>
            <a:off x="0" y="3429000"/>
            <a:ext cx="12192000" cy="3429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812800" y="4501985"/>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812800"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3573506"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812800"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3573506"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812800"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
        <p:nvSpPr>
          <p:cNvPr id="20" name="文本占位符 2"/>
          <p:cNvSpPr>
            <a:spLocks noGrp="1"/>
          </p:cNvSpPr>
          <p:nvPr>
            <p:ph type="body" sz="quarter" idx="16" hasCustomPrompt="1"/>
          </p:nvPr>
        </p:nvSpPr>
        <p:spPr>
          <a:xfrm>
            <a:off x="3573505"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
        <p:nvSpPr>
          <p:cNvPr id="24" name="Rectangle 23"/>
          <p:cNvSpPr/>
          <p:nvPr userDrawn="1"/>
        </p:nvSpPr>
        <p:spPr>
          <a:xfrm flipV="1">
            <a:off x="6334211"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6334211"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6334210"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
        <p:nvSpPr>
          <p:cNvPr id="28" name="Rectangle 27"/>
          <p:cNvSpPr/>
          <p:nvPr userDrawn="1"/>
        </p:nvSpPr>
        <p:spPr>
          <a:xfrm flipV="1">
            <a:off x="9094915" y="4501984"/>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9" name="文本占位符 2"/>
          <p:cNvSpPr>
            <a:spLocks noGrp="1"/>
          </p:cNvSpPr>
          <p:nvPr>
            <p:ph type="body" sz="quarter" idx="19" hasCustomPrompt="1"/>
          </p:nvPr>
        </p:nvSpPr>
        <p:spPr>
          <a:xfrm>
            <a:off x="9094915" y="4060028"/>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0" name="文本占位符 2"/>
          <p:cNvSpPr>
            <a:spLocks noGrp="1"/>
          </p:cNvSpPr>
          <p:nvPr>
            <p:ph type="body" sz="quarter" idx="20" hasCustomPrompt="1"/>
          </p:nvPr>
        </p:nvSpPr>
        <p:spPr>
          <a:xfrm>
            <a:off x="9094914" y="4589030"/>
            <a:ext cx="2191657" cy="679656"/>
          </a:xfrm>
          <a:prstGeom prst="rect">
            <a:avLst/>
          </a:prstGeom>
        </p:spPr>
        <p:txBody>
          <a:bodyPr/>
          <a:lstStyle>
            <a:lvl1pPr marL="0" indent="0" algn="l">
              <a:lnSpc>
                <a:spcPct val="100000"/>
              </a:lnSpc>
              <a:spcBef>
                <a:spcPts val="0"/>
              </a:spcBef>
              <a:buNone/>
              <a:defRPr sz="2800" b="1"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zh-CN" altLang="en-US" dirty="0"/>
              <a:t>输入标题</a:t>
            </a:r>
          </a:p>
        </p:txBody>
      </p:sp>
    </p:spTree>
    <p:extLst>
      <p:ext uri="{BB962C8B-B14F-4D97-AF65-F5344CB8AC3E}">
        <p14:creationId xmlns:p14="http://schemas.microsoft.com/office/powerpoint/2010/main" val="1460308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目录 </a:t>
            </a:r>
            <a:r>
              <a:rPr lang="en-US" altLang="zh-CN" dirty="0"/>
              <a:t>CONTENT</a:t>
            </a:r>
          </a:p>
        </p:txBody>
      </p:sp>
      <p:grpSp>
        <p:nvGrpSpPr>
          <p:cNvPr id="4" name="Group 3"/>
          <p:cNvGrpSpPr/>
          <p:nvPr userDrawn="1"/>
        </p:nvGrpSpPr>
        <p:grpSpPr>
          <a:xfrm>
            <a:off x="927100" y="1304149"/>
            <a:ext cx="711200" cy="190500"/>
            <a:chOff x="914400" y="4953000"/>
            <a:chExt cx="711200" cy="190500"/>
          </a:xfrm>
        </p:grpSpPr>
        <p:cxnSp>
          <p:nvCxnSpPr>
            <p:cNvPr id="5" name="Straight Connector 4"/>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 name="Text Placeholder 7"/>
          <p:cNvSpPr>
            <a:spLocks noGrp="1"/>
          </p:cNvSpPr>
          <p:nvPr>
            <p:ph type="body" sz="quarter" idx="11" hasCustomPrompt="1"/>
          </p:nvPr>
        </p:nvSpPr>
        <p:spPr>
          <a:xfrm>
            <a:off x="812800" y="1596249"/>
            <a:ext cx="10636250" cy="867930"/>
          </a:xfrm>
          <a:prstGeom prst="rect">
            <a:avLst/>
          </a:prstGeom>
        </p:spPr>
        <p:txBody>
          <a:bodyPr wrap="square">
            <a:spAutoFit/>
          </a:bodyPr>
          <a:lstStyle>
            <a:lvl1pPr marL="0" indent="0">
              <a:lnSpc>
                <a:spcPct val="120000"/>
              </a:lnSpc>
              <a:spcBef>
                <a:spcPts val="0"/>
              </a:spcBef>
              <a:buNone/>
              <a:defRPr sz="1400" b="0">
                <a:solidFill>
                  <a:schemeClr val="bg1"/>
                </a:solidFill>
              </a:defRPr>
            </a:lvl1pPr>
          </a:lstStyle>
          <a:p>
            <a:pPr lvl="0"/>
            <a:r>
              <a:rPr lang="zh-CN" altLang="en-US" dirty="0"/>
              <a:t>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倍字间距。标题数字等都可以通过点击和重新输入进行更改，顶部“开始”面板中可以对字体、字号、颜色、行距等进行修改。建议正文</a:t>
            </a:r>
            <a:r>
              <a:rPr lang="en-US" altLang="zh-CN" dirty="0"/>
              <a:t>8-14</a:t>
            </a:r>
            <a:r>
              <a:rPr lang="zh-CN" altLang="en-US" dirty="0"/>
              <a:t>号字，</a:t>
            </a:r>
            <a:r>
              <a:rPr lang="en-US" altLang="zh-CN" dirty="0"/>
              <a:t>1.3</a:t>
            </a:r>
            <a:r>
              <a:rPr lang="zh-CN" altLang="en-US" dirty="0"/>
              <a:t>倍字间距。</a:t>
            </a:r>
          </a:p>
        </p:txBody>
      </p:sp>
      <p:sp>
        <p:nvSpPr>
          <p:cNvPr id="8" name="Rectangle 7"/>
          <p:cNvSpPr/>
          <p:nvPr userDrawn="1"/>
        </p:nvSpPr>
        <p:spPr>
          <a:xfrm>
            <a:off x="0" y="3429000"/>
            <a:ext cx="12192000" cy="3429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cxnSp>
        <p:nvCxnSpPr>
          <p:cNvPr id="11" name="Straight Connector 10"/>
          <p:cNvCxnSpPr/>
          <p:nvPr userDrawn="1"/>
        </p:nvCxnSpPr>
        <p:spPr>
          <a:xfrm>
            <a:off x="812800" y="4216820"/>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flipV="1">
            <a:off x="812800" y="4216819"/>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5" name="Rectangle 14"/>
          <p:cNvSpPr/>
          <p:nvPr userDrawn="1"/>
        </p:nvSpPr>
        <p:spPr>
          <a:xfrm flipV="1">
            <a:off x="5035096" y="4216819"/>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16" name="文本占位符 2"/>
          <p:cNvSpPr>
            <a:spLocks noGrp="1"/>
          </p:cNvSpPr>
          <p:nvPr>
            <p:ph type="body" sz="quarter" idx="12" hasCustomPrompt="1"/>
          </p:nvPr>
        </p:nvSpPr>
        <p:spPr>
          <a:xfrm>
            <a:off x="812800" y="3774863"/>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7" name="文本占位符 2"/>
          <p:cNvSpPr>
            <a:spLocks noGrp="1"/>
          </p:cNvSpPr>
          <p:nvPr>
            <p:ph type="body" sz="quarter" idx="13" hasCustomPrompt="1"/>
          </p:nvPr>
        </p:nvSpPr>
        <p:spPr>
          <a:xfrm>
            <a:off x="5035096" y="3774863"/>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9" name="文本占位符 2"/>
          <p:cNvSpPr>
            <a:spLocks noGrp="1"/>
          </p:cNvSpPr>
          <p:nvPr>
            <p:ph type="body" sz="quarter" idx="15" hasCustomPrompt="1"/>
          </p:nvPr>
        </p:nvSpPr>
        <p:spPr>
          <a:xfrm>
            <a:off x="812800" y="4303865"/>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0" name="文本占位符 2"/>
          <p:cNvSpPr>
            <a:spLocks noGrp="1"/>
          </p:cNvSpPr>
          <p:nvPr>
            <p:ph type="body" sz="quarter" idx="16" hasCustomPrompt="1"/>
          </p:nvPr>
        </p:nvSpPr>
        <p:spPr>
          <a:xfrm>
            <a:off x="5035095" y="4303865"/>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24" name="Rectangle 23"/>
          <p:cNvSpPr/>
          <p:nvPr userDrawn="1"/>
        </p:nvSpPr>
        <p:spPr>
          <a:xfrm flipV="1">
            <a:off x="9257393" y="4216819"/>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25" name="文本占位符 2"/>
          <p:cNvSpPr>
            <a:spLocks noGrp="1"/>
          </p:cNvSpPr>
          <p:nvPr>
            <p:ph type="body" sz="quarter" idx="17" hasCustomPrompt="1"/>
          </p:nvPr>
        </p:nvSpPr>
        <p:spPr>
          <a:xfrm>
            <a:off x="9257393" y="3774863"/>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6" name="文本占位符 2"/>
          <p:cNvSpPr>
            <a:spLocks noGrp="1"/>
          </p:cNvSpPr>
          <p:nvPr>
            <p:ph type="body" sz="quarter" idx="18" hasCustomPrompt="1"/>
          </p:nvPr>
        </p:nvSpPr>
        <p:spPr>
          <a:xfrm>
            <a:off x="9257392" y="4303865"/>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cxnSp>
        <p:nvCxnSpPr>
          <p:cNvPr id="35" name="Straight Connector 34"/>
          <p:cNvCxnSpPr/>
          <p:nvPr userDrawn="1"/>
        </p:nvCxnSpPr>
        <p:spPr>
          <a:xfrm>
            <a:off x="812800" y="5623599"/>
            <a:ext cx="106362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p:cNvSpPr/>
          <p:nvPr userDrawn="1"/>
        </p:nvSpPr>
        <p:spPr>
          <a:xfrm flipV="1">
            <a:off x="812800" y="5623598"/>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7" name="Rectangle 36"/>
          <p:cNvSpPr/>
          <p:nvPr userDrawn="1"/>
        </p:nvSpPr>
        <p:spPr>
          <a:xfrm flipV="1">
            <a:off x="5035096" y="5623598"/>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8" name="文本占位符 2"/>
          <p:cNvSpPr>
            <a:spLocks noGrp="1"/>
          </p:cNvSpPr>
          <p:nvPr>
            <p:ph type="body" sz="quarter" idx="19" hasCustomPrompt="1"/>
          </p:nvPr>
        </p:nvSpPr>
        <p:spPr>
          <a:xfrm>
            <a:off x="812800" y="5181642"/>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9" name="文本占位符 2"/>
          <p:cNvSpPr>
            <a:spLocks noGrp="1"/>
          </p:cNvSpPr>
          <p:nvPr>
            <p:ph type="body" sz="quarter" idx="20" hasCustomPrompt="1"/>
          </p:nvPr>
        </p:nvSpPr>
        <p:spPr>
          <a:xfrm>
            <a:off x="5035096" y="5181642"/>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40" name="文本占位符 2"/>
          <p:cNvSpPr>
            <a:spLocks noGrp="1"/>
          </p:cNvSpPr>
          <p:nvPr>
            <p:ph type="body" sz="quarter" idx="21" hasCustomPrompt="1"/>
          </p:nvPr>
        </p:nvSpPr>
        <p:spPr>
          <a:xfrm>
            <a:off x="812800" y="5710644"/>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41" name="文本占位符 2"/>
          <p:cNvSpPr>
            <a:spLocks noGrp="1"/>
          </p:cNvSpPr>
          <p:nvPr>
            <p:ph type="body" sz="quarter" idx="22" hasCustomPrompt="1"/>
          </p:nvPr>
        </p:nvSpPr>
        <p:spPr>
          <a:xfrm>
            <a:off x="5035095" y="5710644"/>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
        <p:nvSpPr>
          <p:cNvPr id="42" name="Rectangle 41"/>
          <p:cNvSpPr/>
          <p:nvPr userDrawn="1"/>
        </p:nvSpPr>
        <p:spPr>
          <a:xfrm flipV="1">
            <a:off x="9257393" y="5623598"/>
            <a:ext cx="14601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43" name="文本占位符 2"/>
          <p:cNvSpPr>
            <a:spLocks noGrp="1"/>
          </p:cNvSpPr>
          <p:nvPr>
            <p:ph type="body" sz="quarter" idx="23" hasCustomPrompt="1"/>
          </p:nvPr>
        </p:nvSpPr>
        <p:spPr>
          <a:xfrm>
            <a:off x="9257393" y="5181642"/>
            <a:ext cx="2191657" cy="396239"/>
          </a:xfrm>
          <a:prstGeom prst="rect">
            <a:avLst/>
          </a:prstGeom>
        </p:spPr>
        <p:txBody>
          <a:bodyPr/>
          <a:lstStyle>
            <a:lvl1pPr marL="0" indent="0" algn="l">
              <a:lnSpc>
                <a:spcPct val="130000"/>
              </a:lnSpc>
              <a:buNone/>
              <a:defRPr sz="1600" b="0" baseline="0">
                <a:solidFill>
                  <a:schemeClr val="bg1"/>
                </a:solidFill>
                <a:latin typeface="+mn-lt"/>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44" name="文本占位符 2"/>
          <p:cNvSpPr>
            <a:spLocks noGrp="1"/>
          </p:cNvSpPr>
          <p:nvPr>
            <p:ph type="body" sz="quarter" idx="24" hasCustomPrompt="1"/>
          </p:nvPr>
        </p:nvSpPr>
        <p:spPr>
          <a:xfrm>
            <a:off x="9257392" y="5710644"/>
            <a:ext cx="2191657" cy="679656"/>
          </a:xfrm>
          <a:prstGeom prst="rect">
            <a:avLst/>
          </a:prstGeom>
        </p:spPr>
        <p:txBody>
          <a:bodyPr/>
          <a:lstStyle>
            <a:lvl1pPr>
              <a:defRPr kumimoji="1" lang="zh-CN" altLang="en-US" b="1" baseline="0" dirty="0">
                <a:solidFill>
                  <a:schemeClr val="bg1"/>
                </a:solidFill>
              </a:defRPr>
            </a:lvl1pPr>
          </a:lstStyle>
          <a:p>
            <a:pPr marL="0" lvl="0" indent="0">
              <a:lnSpc>
                <a:spcPct val="100000"/>
              </a:lnSpc>
              <a:spcBef>
                <a:spcPts val="0"/>
              </a:spcBef>
              <a:buNone/>
            </a:pPr>
            <a:r>
              <a:rPr kumimoji="1" lang="zh-CN" altLang="en-US" dirty="0"/>
              <a:t>输入标题</a:t>
            </a:r>
          </a:p>
        </p:txBody>
      </p:sp>
    </p:spTree>
    <p:extLst>
      <p:ext uri="{BB962C8B-B14F-4D97-AF65-F5344CB8AC3E}">
        <p14:creationId xmlns:p14="http://schemas.microsoft.com/office/powerpoint/2010/main" val="1409774764"/>
      </p:ext>
    </p:extLst>
  </p:cSld>
  <p:clrMapOvr>
    <a:masterClrMapping/>
  </p:clrMapOvr>
  <p:extLst>
    <p:ext uri="{DCECCB84-F9BA-43D5-87BE-67443E8EF086}">
      <p15:sldGuideLst xmlns:p15="http://schemas.microsoft.com/office/powerpoint/2012/main">
        <p15:guide id="1" orient="horz" pos="352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2050" name="Picture 2" descr="http://dc.officeplus.cn/t/14/C6BB2FC340DC115F732099B8813DF845.jpg"/>
          <p:cNvPicPr>
            <a:picLocks noChangeAspect="1" noChangeArrowheads="1"/>
          </p:cNvPicPr>
          <p:nvPr userDrawn="1"/>
        </p:nvPicPr>
        <p:blipFill>
          <a:blip r:embed="rId2">
            <a:duotone>
              <a:prstClr val="black"/>
              <a:schemeClr val="accent3">
                <a:lumMod val="20000"/>
                <a:lumOff val="80000"/>
                <a:tint val="45000"/>
                <a:satMod val="400000"/>
              </a:schemeClr>
            </a:duotone>
            <a:extLst>
              <a:ext uri="{28A0092B-C50C-407E-A947-70E740481C1C}">
                <a14:useLocalDpi xmlns:a14="http://schemas.microsoft.com/office/drawing/2010/main" val="0"/>
              </a:ext>
            </a:extLst>
          </a:blip>
          <a:srcRect/>
          <a:stretch>
            <a:fillRect/>
          </a:stretch>
        </p:blipFill>
        <p:spPr bwMode="auto">
          <a:xfrm>
            <a:off x="1" y="-2795"/>
            <a:ext cx="12192000" cy="6860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0" y="0"/>
            <a:ext cx="12192000" cy="6858000"/>
          </a:xfrm>
          <a:prstGeom prst="rect">
            <a:avLst/>
          </a:prstGeom>
          <a:solidFill>
            <a:schemeClr val="accent3">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3" name="Rectangle 2"/>
          <p:cNvSpPr/>
          <p:nvPr userDrawn="1"/>
        </p:nvSpPr>
        <p:spPr>
          <a:xfrm>
            <a:off x="4343400" y="1665477"/>
            <a:ext cx="3524250" cy="3524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6" name="Rectangle 5"/>
          <p:cNvSpPr/>
          <p:nvPr userDrawn="1"/>
        </p:nvSpPr>
        <p:spPr>
          <a:xfrm>
            <a:off x="4190999" y="1514475"/>
            <a:ext cx="3524250" cy="352425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7" name="Text Placeholder 7"/>
          <p:cNvSpPr>
            <a:spLocks noGrp="1"/>
          </p:cNvSpPr>
          <p:nvPr>
            <p:ph type="body" sz="quarter" idx="10" hasCustomPrompt="1"/>
          </p:nvPr>
        </p:nvSpPr>
        <p:spPr>
          <a:xfrm>
            <a:off x="4305300" y="2630269"/>
            <a:ext cx="3581400" cy="646331"/>
          </a:xfrm>
          <a:prstGeom prst="rect">
            <a:avLst/>
          </a:prstGeom>
        </p:spPr>
        <p:txBody>
          <a:bodyPr wrap="square">
            <a:spAutoFit/>
          </a:bodyPr>
          <a:lstStyle>
            <a:lvl1pPr marL="0" indent="0" algn="ctr">
              <a:buNone/>
              <a:defRPr sz="4000" b="1">
                <a:solidFill>
                  <a:schemeClr val="bg1"/>
                </a:solidFill>
              </a:defRPr>
            </a:lvl1pPr>
          </a:lstStyle>
          <a:p>
            <a:pPr lvl="0"/>
            <a:r>
              <a:rPr lang="en-US" altLang="zh-CN" dirty="0"/>
              <a:t>Part One</a:t>
            </a:r>
            <a:endParaRPr lang="en-US" dirty="0"/>
          </a:p>
        </p:txBody>
      </p:sp>
      <p:sp>
        <p:nvSpPr>
          <p:cNvPr id="8" name="Text Placeholder 7"/>
          <p:cNvSpPr>
            <a:spLocks noGrp="1"/>
          </p:cNvSpPr>
          <p:nvPr>
            <p:ph type="body" sz="quarter" idx="11" hasCustomPrompt="1"/>
          </p:nvPr>
        </p:nvSpPr>
        <p:spPr>
          <a:xfrm>
            <a:off x="4305300" y="3328745"/>
            <a:ext cx="3581400" cy="757130"/>
          </a:xfrm>
          <a:prstGeom prst="rect">
            <a:avLst/>
          </a:prstGeom>
        </p:spPr>
        <p:txBody>
          <a:bodyPr wrap="square">
            <a:spAutoFit/>
          </a:bodyPr>
          <a:lstStyle>
            <a:lvl1pPr marL="0" indent="0" algn="ctr">
              <a:buNone/>
              <a:defRPr sz="4800" b="1">
                <a:solidFill>
                  <a:schemeClr val="bg1"/>
                </a:solidFill>
              </a:defRPr>
            </a:lvl1pPr>
          </a:lstStyle>
          <a:p>
            <a:pPr lvl="0"/>
            <a:r>
              <a:rPr lang="zh-CN" altLang="en-US" dirty="0"/>
              <a:t>输入标题</a:t>
            </a:r>
            <a:r>
              <a:rPr lang="en-US" altLang="zh-CN" dirty="0"/>
              <a:t>·</a:t>
            </a:r>
            <a:endParaRPr lang="en-US" dirty="0"/>
          </a:p>
        </p:txBody>
      </p:sp>
    </p:spTree>
    <p:extLst>
      <p:ext uri="{BB962C8B-B14F-4D97-AF65-F5344CB8AC3E}">
        <p14:creationId xmlns:p14="http://schemas.microsoft.com/office/powerpoint/2010/main" val="188637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tx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2621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accent1"/>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439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Rectangle 1"/>
          <p:cNvSpPr/>
          <p:nvPr userDrawn="1"/>
        </p:nvSpPr>
        <p:spPr>
          <a:xfrm>
            <a:off x="0" y="0"/>
            <a:ext cx="3962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
        <p:nvSpPr>
          <p:cNvPr id="9"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输入标题</a:t>
            </a:r>
            <a:endParaRPr lang="en-US" altLang="zh-CN" dirty="0"/>
          </a:p>
        </p:txBody>
      </p:sp>
      <p:grpSp>
        <p:nvGrpSpPr>
          <p:cNvPr id="10" name="Group 9"/>
          <p:cNvGrpSpPr/>
          <p:nvPr userDrawn="1"/>
        </p:nvGrpSpPr>
        <p:grpSpPr>
          <a:xfrm>
            <a:off x="927100" y="1304149"/>
            <a:ext cx="711200" cy="190500"/>
            <a:chOff x="914400" y="4953000"/>
            <a:chExt cx="711200" cy="190500"/>
          </a:xfrm>
        </p:grpSpPr>
        <p:cxnSp>
          <p:nvCxnSpPr>
            <p:cNvPr id="11" name="Straight Connector 10"/>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7414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accent1"/>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812800" y="713218"/>
            <a:ext cx="3599544" cy="590931"/>
          </a:xfrm>
          <a:prstGeom prst="rect">
            <a:avLst/>
          </a:prstGeom>
        </p:spPr>
        <p:txBody>
          <a:bodyPr wrap="square">
            <a:spAutoFit/>
          </a:bodyPr>
          <a:lstStyle>
            <a:lvl1pPr marL="0" indent="0">
              <a:buNone/>
              <a:defRPr sz="3600" b="1">
                <a:solidFill>
                  <a:schemeClr val="bg1"/>
                </a:solidFill>
              </a:defRPr>
            </a:lvl1pPr>
          </a:lstStyle>
          <a:p>
            <a:pPr lvl="0"/>
            <a:r>
              <a:rPr lang="zh-CN" altLang="en-US" dirty="0"/>
              <a:t>输入标题</a:t>
            </a:r>
            <a:endParaRPr lang="en-US" altLang="zh-CN" dirty="0"/>
          </a:p>
        </p:txBody>
      </p:sp>
      <p:grpSp>
        <p:nvGrpSpPr>
          <p:cNvPr id="5" name="Group 4"/>
          <p:cNvGrpSpPr/>
          <p:nvPr userDrawn="1"/>
        </p:nvGrpSpPr>
        <p:grpSpPr>
          <a:xfrm>
            <a:off x="927100" y="13041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914400" y="5041900"/>
              <a:ext cx="5207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914400" y="5143500"/>
              <a:ext cx="3175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Rectangle 38"/>
          <p:cNvSpPr/>
          <p:nvPr userDrawn="1"/>
        </p:nvSpPr>
        <p:spPr>
          <a:xfrm>
            <a:off x="0" y="3947886"/>
            <a:ext cx="12192000" cy="291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346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7" r:id="rId3"/>
    <p:sldLayoutId id="2147483688" r:id="rId4"/>
    <p:sldLayoutId id="2147483684" r:id="rId5"/>
    <p:sldLayoutId id="2147483662" r:id="rId6"/>
    <p:sldLayoutId id="2147483689" r:id="rId7"/>
    <p:sldLayoutId id="2147483690" r:id="rId8"/>
    <p:sldLayoutId id="2147483691" r:id="rId9"/>
    <p:sldLayoutId id="2147483693" r:id="rId10"/>
    <p:sldLayoutId id="2147483686" r:id="rId11"/>
    <p:sldLayoutId id="2147483692" r:id="rId12"/>
    <p:sldLayoutId id="214748369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14400" y="1521525"/>
            <a:ext cx="8991600" cy="2086725"/>
          </a:xfrm>
        </p:spPr>
        <p:txBody>
          <a:bodyPr/>
          <a:lstStyle/>
          <a:p>
            <a:r>
              <a:rPr lang="zh-CN" altLang="zh-CN" dirty="0"/>
              <a:t>可视化仿真实现作业管理与虚页内存管理</a:t>
            </a:r>
            <a:endParaRPr lang="en-US" dirty="0"/>
          </a:p>
        </p:txBody>
      </p:sp>
      <p:sp>
        <p:nvSpPr>
          <p:cNvPr id="3" name="Text Placeholder 2"/>
          <p:cNvSpPr>
            <a:spLocks noGrp="1"/>
          </p:cNvSpPr>
          <p:nvPr>
            <p:ph type="body" sz="quarter" idx="11"/>
          </p:nvPr>
        </p:nvSpPr>
        <p:spPr>
          <a:xfrm>
            <a:off x="1808480" y="4995216"/>
            <a:ext cx="6125029" cy="313932"/>
          </a:xfrm>
        </p:spPr>
        <p:txBody>
          <a:bodyPr/>
          <a:lstStyle/>
          <a:p>
            <a:r>
              <a:rPr lang="en-US" altLang="zh-CN" dirty="0"/>
              <a:t>31116306 </a:t>
            </a:r>
            <a:r>
              <a:rPr lang="zh-CN" altLang="en-US" dirty="0"/>
              <a:t>计科</a:t>
            </a:r>
            <a:r>
              <a:rPr lang="en-US" altLang="zh-CN" dirty="0"/>
              <a:t>162 </a:t>
            </a:r>
            <a:r>
              <a:rPr lang="zh-CN" altLang="en-US" dirty="0"/>
              <a:t>朱凯         </a:t>
            </a:r>
            <a:r>
              <a:rPr lang="en-US" altLang="zh-CN" dirty="0"/>
              <a:t>30216311 </a:t>
            </a:r>
            <a:r>
              <a:rPr lang="zh-CN" altLang="en-US" dirty="0"/>
              <a:t>计科</a:t>
            </a:r>
            <a:r>
              <a:rPr lang="en-US" altLang="zh-CN" dirty="0"/>
              <a:t>161 </a:t>
            </a:r>
            <a:r>
              <a:rPr lang="zh-CN" altLang="en-US" dirty="0"/>
              <a:t>李润隆</a:t>
            </a:r>
            <a:endParaRPr lang="en-US" dirty="0"/>
          </a:p>
        </p:txBody>
      </p:sp>
      <p:sp>
        <p:nvSpPr>
          <p:cNvPr id="5" name="Text Placeholder 4"/>
          <p:cNvSpPr>
            <a:spLocks noGrp="1"/>
          </p:cNvSpPr>
          <p:nvPr>
            <p:ph type="body" sz="quarter" idx="13"/>
          </p:nvPr>
        </p:nvSpPr>
        <p:spPr>
          <a:xfrm>
            <a:off x="914400" y="3909318"/>
            <a:ext cx="6125029" cy="424732"/>
          </a:xfrm>
        </p:spPr>
        <p:txBody>
          <a:bodyPr/>
          <a:lstStyle/>
          <a:p>
            <a:r>
              <a:rPr lang="zh-CN" altLang="en-US" sz="2400" dirty="0"/>
              <a:t>操作系统课程设计</a:t>
            </a:r>
            <a:endParaRPr lang="en-US" sz="2400" dirty="0"/>
          </a:p>
        </p:txBody>
      </p:sp>
      <p:sp>
        <p:nvSpPr>
          <p:cNvPr id="8" name="Text Placeholder 2">
            <a:extLst>
              <a:ext uri="{FF2B5EF4-FFF2-40B4-BE49-F238E27FC236}">
                <a16:creationId xmlns:a16="http://schemas.microsoft.com/office/drawing/2014/main" id="{24380BC1-3217-4E5E-A2F6-5A0EDEEE51A0}"/>
              </a:ext>
            </a:extLst>
          </p:cNvPr>
          <p:cNvSpPr txBox="1">
            <a:spLocks/>
          </p:cNvSpPr>
          <p:nvPr/>
        </p:nvSpPr>
        <p:spPr>
          <a:xfrm>
            <a:off x="9435011" y="4838250"/>
            <a:ext cx="6125029" cy="3139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南京农业大学</a:t>
            </a:r>
            <a:endParaRPr lang="en-US" dirty="0"/>
          </a:p>
        </p:txBody>
      </p:sp>
    </p:spTree>
    <p:extLst>
      <p:ext uri="{BB962C8B-B14F-4D97-AF65-F5344CB8AC3E}">
        <p14:creationId xmlns:p14="http://schemas.microsoft.com/office/powerpoint/2010/main" val="417854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740400" y="11136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09650" y="504825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1125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5080337" y="467318"/>
            <a:ext cx="2031325" cy="646331"/>
          </a:xfrm>
          <a:prstGeom prst="rect">
            <a:avLst/>
          </a:prstGeom>
        </p:spPr>
        <p:txBody>
          <a:bodyPr wrap="none">
            <a:spAutoFit/>
          </a:bodyPr>
          <a:lstStyle/>
          <a:p>
            <a:r>
              <a:rPr lang="zh-CN" altLang="en-US" sz="3600" b="1" dirty="0"/>
              <a:t>硬件仿真</a:t>
            </a:r>
          </a:p>
        </p:txBody>
      </p:sp>
      <p:sp>
        <p:nvSpPr>
          <p:cNvPr id="2" name="文本框 1">
            <a:extLst>
              <a:ext uri="{FF2B5EF4-FFF2-40B4-BE49-F238E27FC236}">
                <a16:creationId xmlns:a16="http://schemas.microsoft.com/office/drawing/2014/main" id="{324CACCB-5E90-4CD4-B262-FD03232592C7}"/>
              </a:ext>
            </a:extLst>
          </p:cNvPr>
          <p:cNvSpPr txBox="1"/>
          <p:nvPr/>
        </p:nvSpPr>
        <p:spPr>
          <a:xfrm>
            <a:off x="121920" y="790483"/>
            <a:ext cx="8514082" cy="7003136"/>
          </a:xfrm>
          <a:prstGeom prst="rect">
            <a:avLst/>
          </a:prstGeom>
          <a:noFill/>
        </p:spPr>
        <p:txBody>
          <a:bodyPr wrap="square" rtlCol="0">
            <a:spAutoFit/>
          </a:bodyPr>
          <a:lstStyle/>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CPU(CPU.java)</a:t>
            </a:r>
          </a:p>
          <a:p>
            <a:pPr>
              <a:lnSpc>
                <a:spcPct val="130000"/>
              </a:lnSpc>
              <a:spcBef>
                <a:spcPts val="600"/>
              </a:spcBef>
            </a:pPr>
            <a:r>
              <a:rPr lang="en-US" altLang="zh-CN" sz="2100" kern="0" dirty="0">
                <a:latin typeface="微软雅黑" panose="020B0503020204020204" pitchFamily="34" charset="-122"/>
                <a:ea typeface="微软雅黑" panose="020B0503020204020204" pitchFamily="34" charset="-122"/>
                <a:cs typeface="+mn-ea"/>
                <a:sym typeface="+mn-lt"/>
              </a:rPr>
              <a:t>1. </a:t>
            </a:r>
            <a:r>
              <a:rPr lang="zh-CN" altLang="en-US" sz="2100" kern="0" dirty="0">
                <a:latin typeface="微软雅黑" panose="020B0503020204020204" pitchFamily="34" charset="-122"/>
                <a:ea typeface="微软雅黑" panose="020B0503020204020204" pitchFamily="34" charset="-122"/>
                <a:cs typeface="+mn-ea"/>
                <a:sym typeface="+mn-lt"/>
              </a:rPr>
              <a:t>包含了运行过程中需要用到的寄存器，在系统启动时对这些寄存器进行初始化。</a:t>
            </a:r>
          </a:p>
          <a:p>
            <a:pPr>
              <a:lnSpc>
                <a:spcPct val="130000"/>
              </a:lnSpc>
              <a:spcBef>
                <a:spcPts val="600"/>
              </a:spcBef>
            </a:pPr>
            <a:r>
              <a:rPr lang="en-US" altLang="zh-CN" sz="2100" kern="0" dirty="0">
                <a:latin typeface="微软雅黑" panose="020B0503020204020204" pitchFamily="34" charset="-122"/>
                <a:ea typeface="微软雅黑" panose="020B0503020204020204" pitchFamily="34" charset="-122"/>
                <a:cs typeface="+mn-ea"/>
                <a:sym typeface="+mn-lt"/>
              </a:rPr>
              <a:t>2. </a:t>
            </a:r>
            <a:r>
              <a:rPr lang="zh-CN" altLang="en-US" sz="2100" kern="0" dirty="0">
                <a:latin typeface="微软雅黑" panose="020B0503020204020204" pitchFamily="34" charset="-122"/>
                <a:ea typeface="微软雅黑" panose="020B0503020204020204" pitchFamily="34" charset="-122"/>
                <a:cs typeface="+mn-ea"/>
                <a:sym typeface="+mn-lt"/>
              </a:rPr>
              <a:t>包含了内存，时钟，</a:t>
            </a:r>
            <a:r>
              <a:rPr lang="en-US" altLang="zh-CN" sz="2100" kern="0" dirty="0">
                <a:latin typeface="微软雅黑" panose="020B0503020204020204" pitchFamily="34" charset="-122"/>
                <a:ea typeface="微软雅黑" panose="020B0503020204020204" pitchFamily="34" charset="-122"/>
                <a:cs typeface="+mn-ea"/>
                <a:sym typeface="+mn-lt"/>
              </a:rPr>
              <a:t>MMU</a:t>
            </a:r>
            <a:r>
              <a:rPr lang="zh-CN" altLang="en-US" sz="2100" kern="0" dirty="0">
                <a:latin typeface="微软雅黑" panose="020B0503020204020204" pitchFamily="34" charset="-122"/>
                <a:ea typeface="微软雅黑" panose="020B0503020204020204" pitchFamily="34" charset="-122"/>
                <a:cs typeface="+mn-ea"/>
                <a:sym typeface="+mn-lt"/>
              </a:rPr>
              <a:t>，外存等的相关类的对象，</a:t>
            </a:r>
            <a:r>
              <a:rPr lang="en-US" altLang="zh-CN" sz="2100" kern="0" dirty="0">
                <a:latin typeface="微软雅黑" panose="020B0503020204020204" pitchFamily="34" charset="-122"/>
                <a:ea typeface="微软雅黑" panose="020B0503020204020204" pitchFamily="34" charset="-122"/>
                <a:cs typeface="+mn-ea"/>
                <a:sym typeface="+mn-lt"/>
              </a:rPr>
              <a:t>CPU</a:t>
            </a:r>
            <a:r>
              <a:rPr lang="zh-CN" altLang="en-US" sz="2100" kern="0" dirty="0">
                <a:latin typeface="微软雅黑" panose="020B0503020204020204" pitchFamily="34" charset="-122"/>
                <a:ea typeface="微软雅黑" panose="020B0503020204020204" pitchFamily="34" charset="-122"/>
                <a:cs typeface="+mn-ea"/>
                <a:sym typeface="+mn-lt"/>
              </a:rPr>
              <a:t>可以直接对这些仿真硬件发出命令，在系统启动完成对这些对象的初始化。</a:t>
            </a:r>
          </a:p>
          <a:p>
            <a:pPr>
              <a:lnSpc>
                <a:spcPct val="130000"/>
              </a:lnSpc>
              <a:spcBef>
                <a:spcPts val="600"/>
              </a:spcBef>
            </a:pPr>
            <a:r>
              <a:rPr lang="en-US" altLang="zh-CN" sz="2100" kern="0" dirty="0">
                <a:latin typeface="微软雅黑" panose="020B0503020204020204" pitchFamily="34" charset="-122"/>
                <a:ea typeface="微软雅黑" panose="020B0503020204020204" pitchFamily="34" charset="-122"/>
                <a:cs typeface="+mn-ea"/>
                <a:sym typeface="+mn-lt"/>
              </a:rPr>
              <a:t>3.</a:t>
            </a:r>
            <a:r>
              <a:rPr lang="zh-CN" altLang="en-US" sz="2100" kern="0" dirty="0">
                <a:latin typeface="微软雅黑" panose="020B0503020204020204" pitchFamily="34" charset="-122"/>
                <a:ea typeface="微软雅黑" panose="020B0503020204020204" pitchFamily="34" charset="-122"/>
                <a:cs typeface="+mn-ea"/>
                <a:sym typeface="+mn-lt"/>
              </a:rPr>
              <a:t>包含了</a:t>
            </a:r>
            <a:r>
              <a:rPr lang="en-US" altLang="zh-CN" sz="2100" kern="0" dirty="0" err="1">
                <a:latin typeface="微软雅黑" panose="020B0503020204020204" pitchFamily="34" charset="-122"/>
                <a:ea typeface="微软雅黑" panose="020B0503020204020204" pitchFamily="34" charset="-122"/>
                <a:cs typeface="+mn-ea"/>
                <a:sym typeface="+mn-lt"/>
              </a:rPr>
              <a:t>Create_Job</a:t>
            </a:r>
            <a:r>
              <a:rPr lang="zh-CN" altLang="en-US" sz="2100" kern="0" dirty="0">
                <a:latin typeface="微软雅黑" panose="020B0503020204020204" pitchFamily="34" charset="-122"/>
                <a:ea typeface="微软雅黑" panose="020B0503020204020204" pitchFamily="34" charset="-122"/>
                <a:cs typeface="+mn-ea"/>
                <a:sym typeface="+mn-lt"/>
              </a:rPr>
              <a:t>类的对象</a:t>
            </a:r>
            <a:r>
              <a:rPr lang="en-US" altLang="zh-CN" sz="2100" kern="0" dirty="0" err="1">
                <a:latin typeface="微软雅黑" panose="020B0503020204020204" pitchFamily="34" charset="-122"/>
                <a:ea typeface="微软雅黑" panose="020B0503020204020204" pitchFamily="34" charset="-122"/>
                <a:cs typeface="+mn-ea"/>
                <a:sym typeface="+mn-lt"/>
              </a:rPr>
              <a:t>jobcreator</a:t>
            </a:r>
            <a:r>
              <a:rPr lang="zh-CN" altLang="en-US" sz="2100" kern="0" dirty="0">
                <a:latin typeface="微软雅黑" panose="020B0503020204020204" pitchFamily="34" charset="-122"/>
                <a:ea typeface="微软雅黑" panose="020B0503020204020204" pitchFamily="34" charset="-122"/>
                <a:cs typeface="+mn-ea"/>
                <a:sym typeface="+mn-lt"/>
              </a:rPr>
              <a:t>，用于创建作业。</a:t>
            </a:r>
          </a:p>
          <a:p>
            <a:pPr>
              <a:lnSpc>
                <a:spcPct val="130000"/>
              </a:lnSpc>
              <a:spcBef>
                <a:spcPts val="600"/>
              </a:spcBef>
            </a:pPr>
            <a:r>
              <a:rPr lang="en-US" altLang="zh-CN" sz="2100" kern="0" dirty="0">
                <a:latin typeface="微软雅黑" panose="020B0503020204020204" pitchFamily="34" charset="-122"/>
                <a:ea typeface="微软雅黑" panose="020B0503020204020204" pitchFamily="34" charset="-122"/>
                <a:cs typeface="+mn-ea"/>
                <a:sym typeface="+mn-lt"/>
              </a:rPr>
              <a:t>4.</a:t>
            </a:r>
            <a:r>
              <a:rPr lang="zh-CN" altLang="en-US" sz="2100" kern="0" dirty="0">
                <a:latin typeface="微软雅黑" panose="020B0503020204020204" pitchFamily="34" charset="-122"/>
                <a:ea typeface="微软雅黑" panose="020B0503020204020204" pitchFamily="34" charset="-122"/>
                <a:cs typeface="+mn-ea"/>
                <a:sym typeface="+mn-lt"/>
              </a:rPr>
              <a:t>包含了</a:t>
            </a:r>
            <a:r>
              <a:rPr lang="en-US" altLang="zh-CN" sz="2100" kern="0" dirty="0" err="1">
                <a:latin typeface="微软雅黑" panose="020B0503020204020204" pitchFamily="34" charset="-122"/>
                <a:ea typeface="微软雅黑" panose="020B0503020204020204" pitchFamily="34" charset="-122"/>
                <a:cs typeface="+mn-ea"/>
                <a:sym typeface="+mn-lt"/>
              </a:rPr>
              <a:t>PCBTable</a:t>
            </a:r>
            <a:r>
              <a:rPr lang="zh-CN" altLang="en-US" sz="2100" kern="0" dirty="0">
                <a:latin typeface="微软雅黑" panose="020B0503020204020204" pitchFamily="34" charset="-122"/>
                <a:ea typeface="微软雅黑" panose="020B0503020204020204" pitchFamily="34" charset="-122"/>
                <a:cs typeface="+mn-ea"/>
                <a:sym typeface="+mn-lt"/>
              </a:rPr>
              <a:t>类，该类包含了系统运行时需要用到的队列及这些队列的初始化。</a:t>
            </a:r>
          </a:p>
          <a:p>
            <a:pPr>
              <a:lnSpc>
                <a:spcPct val="130000"/>
              </a:lnSpc>
              <a:spcBef>
                <a:spcPts val="600"/>
              </a:spcBef>
            </a:pPr>
            <a:r>
              <a:rPr lang="en-US" altLang="zh-CN" sz="2100" kern="0" dirty="0">
                <a:latin typeface="微软雅黑" panose="020B0503020204020204" pitchFamily="34" charset="-122"/>
                <a:ea typeface="微软雅黑" panose="020B0503020204020204" pitchFamily="34" charset="-122"/>
                <a:cs typeface="+mn-ea"/>
                <a:sym typeface="+mn-lt"/>
              </a:rPr>
              <a:t>5.</a:t>
            </a:r>
            <a:r>
              <a:rPr lang="zh-CN" altLang="en-US" sz="2100" kern="0" dirty="0">
                <a:latin typeface="微软雅黑" panose="020B0503020204020204" pitchFamily="34" charset="-122"/>
                <a:ea typeface="微软雅黑" panose="020B0503020204020204" pitchFamily="34" charset="-122"/>
                <a:cs typeface="+mn-ea"/>
                <a:sym typeface="+mn-lt"/>
              </a:rPr>
              <a:t>包含了作业调度线程，监控作业的到达进行作业调度；包含了进程调度线程，进行低级调度</a:t>
            </a:r>
          </a:p>
          <a:p>
            <a:pPr>
              <a:lnSpc>
                <a:spcPct val="130000"/>
              </a:lnSpc>
              <a:spcBef>
                <a:spcPts val="600"/>
              </a:spcBef>
            </a:pPr>
            <a:r>
              <a:rPr lang="en-US" altLang="zh-CN" sz="2100" kern="0" dirty="0">
                <a:latin typeface="微软雅黑" panose="020B0503020204020204" pitchFamily="34" charset="-122"/>
                <a:ea typeface="微软雅黑" panose="020B0503020204020204" pitchFamily="34" charset="-122"/>
                <a:cs typeface="+mn-ea"/>
                <a:sym typeface="+mn-lt"/>
              </a:rPr>
              <a:t>6.</a:t>
            </a:r>
            <a:r>
              <a:rPr lang="zh-CN" altLang="en-US" sz="2100" kern="0" dirty="0">
                <a:latin typeface="微软雅黑" panose="020B0503020204020204" pitchFamily="34" charset="-122"/>
                <a:ea typeface="微软雅黑" panose="020B0503020204020204" pitchFamily="34" charset="-122"/>
                <a:cs typeface="+mn-ea"/>
                <a:sym typeface="+mn-lt"/>
              </a:rPr>
              <a:t>包含了现场保护和现场恢复函数，以实现在页面调度时对进程运行情况的保存和恢复。</a:t>
            </a:r>
          </a:p>
          <a:p>
            <a:pPr>
              <a:lnSpc>
                <a:spcPct val="130000"/>
              </a:lnSpc>
              <a:spcBef>
                <a:spcPts val="600"/>
              </a:spcBef>
            </a:pPr>
            <a:r>
              <a:rPr lang="en-US" altLang="zh-CN" sz="2100" kern="0" dirty="0">
                <a:latin typeface="微软雅黑" panose="020B0503020204020204" pitchFamily="34" charset="-122"/>
                <a:ea typeface="微软雅黑" panose="020B0503020204020204" pitchFamily="34" charset="-122"/>
                <a:cs typeface="+mn-ea"/>
                <a:sym typeface="+mn-lt"/>
              </a:rPr>
              <a:t>7. </a:t>
            </a:r>
            <a:r>
              <a:rPr lang="zh-CN" altLang="en-US" sz="2100" kern="0" dirty="0">
                <a:latin typeface="微软雅黑" panose="020B0503020204020204" pitchFamily="34" charset="-122"/>
                <a:ea typeface="微软雅黑" panose="020B0503020204020204" pitchFamily="34" charset="-122"/>
                <a:cs typeface="+mn-ea"/>
                <a:sym typeface="+mn-lt"/>
              </a:rPr>
              <a:t>包含了三态转换的函数。</a:t>
            </a:r>
          </a:p>
          <a:p>
            <a:pPr>
              <a:lnSpc>
                <a:spcPct val="130000"/>
              </a:lnSpc>
              <a:spcBef>
                <a:spcPts val="600"/>
              </a:spcBef>
            </a:pP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BE05B9B6-BBA8-4DDE-9102-9A51A43242A7}"/>
              </a:ext>
            </a:extLst>
          </p:cNvPr>
          <p:cNvSpPr/>
          <p:nvPr/>
        </p:nvSpPr>
        <p:spPr>
          <a:xfrm>
            <a:off x="9052987" y="790483"/>
            <a:ext cx="2448310" cy="3191130"/>
          </a:xfrm>
          <a:prstGeom prst="rect">
            <a:avLst/>
          </a:prstGeom>
        </p:spPr>
        <p:txBody>
          <a:bodyPr wrap="square">
            <a:spAutoFit/>
          </a:bodyPr>
          <a:lstStyle/>
          <a:p>
            <a:pPr algn="just">
              <a:lnSpc>
                <a:spcPct val="240000"/>
              </a:lnSpc>
              <a:spcBef>
                <a:spcPts val="1700"/>
              </a:spcBef>
              <a:spcAft>
                <a:spcPts val="1650"/>
              </a:spcAft>
            </a:pPr>
            <a:r>
              <a:rPr lang="en-US" altLang="zh-CN" sz="2400" kern="0" dirty="0">
                <a:latin typeface="微软雅黑" panose="020B0503020204020204" pitchFamily="34" charset="-122"/>
                <a:ea typeface="微软雅黑" panose="020B0503020204020204" pitchFamily="34" charset="-122"/>
                <a:cs typeface="+mn-ea"/>
              </a:rPr>
              <a:t>MMU</a:t>
            </a:r>
            <a:r>
              <a:rPr lang="zh-CN" altLang="zh-CN" sz="2400" kern="0" dirty="0">
                <a:latin typeface="微软雅黑" panose="020B0503020204020204" pitchFamily="34" charset="-122"/>
                <a:ea typeface="微软雅黑" panose="020B0503020204020204" pitchFamily="34" charset="-122"/>
                <a:cs typeface="+mn-ea"/>
              </a:rPr>
              <a:t>（</a:t>
            </a:r>
            <a:r>
              <a:rPr lang="en-US" altLang="zh-CN" sz="2400" kern="0" dirty="0">
                <a:latin typeface="微软雅黑" panose="020B0503020204020204" pitchFamily="34" charset="-122"/>
                <a:ea typeface="微软雅黑" panose="020B0503020204020204" pitchFamily="34" charset="-122"/>
                <a:cs typeface="+mn-ea"/>
              </a:rPr>
              <a:t>MMU.java)</a:t>
            </a:r>
            <a:endParaRPr lang="zh-CN" altLang="zh-CN" sz="2400" kern="0" dirty="0">
              <a:latin typeface="微软雅黑" panose="020B0503020204020204" pitchFamily="34" charset="-122"/>
              <a:ea typeface="微软雅黑" panose="020B0503020204020204" pitchFamily="34" charset="-122"/>
              <a:cs typeface="+mn-ea"/>
            </a:endParaRPr>
          </a:p>
          <a:p>
            <a:r>
              <a:rPr lang="zh-CN" altLang="en-US" sz="2400" kern="0" dirty="0">
                <a:latin typeface="微软雅黑" panose="020B0503020204020204" pitchFamily="34" charset="-122"/>
                <a:ea typeface="微软雅黑" panose="020B0503020204020204" pitchFamily="34" charset="-122"/>
                <a:cs typeface="+mn-ea"/>
              </a:rPr>
              <a:t>仿真了存储管理部件</a:t>
            </a:r>
            <a:r>
              <a:rPr lang="en-US" altLang="zh-CN" sz="2400" kern="0" dirty="0">
                <a:latin typeface="微软雅黑" panose="020B0503020204020204" pitchFamily="34" charset="-122"/>
                <a:ea typeface="微软雅黑" panose="020B0503020204020204" pitchFamily="34" charset="-122"/>
                <a:cs typeface="+mn-ea"/>
              </a:rPr>
              <a:t>MMU</a:t>
            </a:r>
            <a:r>
              <a:rPr lang="zh-CN" altLang="en-US" sz="2400" kern="0" dirty="0">
                <a:latin typeface="微软雅黑" panose="020B0503020204020204" pitchFamily="34" charset="-122"/>
                <a:ea typeface="微软雅黑" panose="020B0503020204020204" pitchFamily="34" charset="-122"/>
                <a:cs typeface="+mn-ea"/>
              </a:rPr>
              <a:t>，包含了快表和页表。</a:t>
            </a:r>
          </a:p>
        </p:txBody>
      </p:sp>
    </p:spTree>
    <p:extLst>
      <p:ext uri="{BB962C8B-B14F-4D97-AF65-F5344CB8AC3E}">
        <p14:creationId xmlns:p14="http://schemas.microsoft.com/office/powerpoint/2010/main" val="429294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四</a:t>
            </a:r>
            <a:endParaRPr lang="en-US" dirty="0"/>
          </a:p>
        </p:txBody>
      </p:sp>
      <p:sp>
        <p:nvSpPr>
          <p:cNvPr id="3" name="Text Placeholder 2"/>
          <p:cNvSpPr>
            <a:spLocks noGrp="1"/>
          </p:cNvSpPr>
          <p:nvPr>
            <p:ph type="body" sz="quarter" idx="11"/>
          </p:nvPr>
        </p:nvSpPr>
        <p:spPr>
          <a:xfrm>
            <a:off x="4202430" y="3276600"/>
            <a:ext cx="3684270" cy="1550168"/>
          </a:xfrm>
        </p:spPr>
        <p:txBody>
          <a:bodyPr/>
          <a:lstStyle/>
          <a:p>
            <a:r>
              <a:rPr lang="zh-CN" altLang="en-US" dirty="0"/>
              <a:t>基础</a:t>
            </a:r>
            <a:endParaRPr lang="en-US" altLang="zh-CN" dirty="0"/>
          </a:p>
          <a:p>
            <a:r>
              <a:rPr lang="zh-CN" altLang="en-US" dirty="0"/>
              <a:t>数据结构</a:t>
            </a:r>
          </a:p>
        </p:txBody>
      </p:sp>
    </p:spTree>
    <p:extLst>
      <p:ext uri="{BB962C8B-B14F-4D97-AF65-F5344CB8AC3E}">
        <p14:creationId xmlns:p14="http://schemas.microsoft.com/office/powerpoint/2010/main" val="208352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226F8093-7625-444D-A364-D1D70C09D0F9}"/>
              </a:ext>
            </a:extLst>
          </p:cNvPr>
          <p:cNvPicPr>
            <a:picLocks noChangeAspect="1"/>
          </p:cNvPicPr>
          <p:nvPr/>
        </p:nvPicPr>
        <p:blipFill>
          <a:blip r:embed="rId2"/>
          <a:stretch>
            <a:fillRect/>
          </a:stretch>
        </p:blipFill>
        <p:spPr>
          <a:xfrm>
            <a:off x="906332" y="847260"/>
            <a:ext cx="9310742" cy="5163479"/>
          </a:xfrm>
          <a:prstGeom prst="rect">
            <a:avLst/>
          </a:prstGeom>
        </p:spPr>
      </p:pic>
    </p:spTree>
    <p:extLst>
      <p:ext uri="{BB962C8B-B14F-4D97-AF65-F5344CB8AC3E}">
        <p14:creationId xmlns:p14="http://schemas.microsoft.com/office/powerpoint/2010/main" val="404890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05300" y="2630269"/>
            <a:ext cx="3581400" cy="646331"/>
          </a:xfrm>
        </p:spPr>
        <p:txBody>
          <a:bodyPr/>
          <a:lstStyle/>
          <a:p>
            <a:r>
              <a:rPr lang="zh-CN" altLang="en-US" dirty="0"/>
              <a:t>五</a:t>
            </a:r>
            <a:endParaRPr lang="en-US" dirty="0"/>
          </a:p>
        </p:txBody>
      </p:sp>
      <p:sp>
        <p:nvSpPr>
          <p:cNvPr id="3" name="Text Placeholder 2"/>
          <p:cNvSpPr>
            <a:spLocks noGrp="1"/>
          </p:cNvSpPr>
          <p:nvPr>
            <p:ph type="body" sz="quarter" idx="11"/>
          </p:nvPr>
        </p:nvSpPr>
        <p:spPr>
          <a:xfrm>
            <a:off x="4305300" y="3328745"/>
            <a:ext cx="3581400" cy="757130"/>
          </a:xfrm>
        </p:spPr>
        <p:txBody>
          <a:bodyPr/>
          <a:lstStyle/>
          <a:p>
            <a:r>
              <a:rPr lang="zh-CN" altLang="en-US" dirty="0"/>
              <a:t>程序结构</a:t>
            </a:r>
          </a:p>
        </p:txBody>
      </p:sp>
    </p:spTree>
    <p:extLst>
      <p:ext uri="{BB962C8B-B14F-4D97-AF65-F5344CB8AC3E}">
        <p14:creationId xmlns:p14="http://schemas.microsoft.com/office/powerpoint/2010/main" val="94389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40ECA00-5687-4C5C-BD35-89AF47689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981" y="57115"/>
            <a:ext cx="10727474" cy="670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754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F3F0135-1904-4BDF-8351-05516FB1A3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70"/>
          <a:stretch/>
        </p:blipFill>
        <p:spPr bwMode="auto">
          <a:xfrm>
            <a:off x="4399341" y="468352"/>
            <a:ext cx="6473840" cy="621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CA6DABAC-62BC-4F6C-8404-8321190C4068}"/>
              </a:ext>
            </a:extLst>
          </p:cNvPr>
          <p:cNvSpPr txBox="1"/>
          <p:nvPr/>
        </p:nvSpPr>
        <p:spPr>
          <a:xfrm>
            <a:off x="4268592" y="302704"/>
            <a:ext cx="3456878" cy="308995"/>
          </a:xfrm>
          <a:prstGeom prst="rect">
            <a:avLst/>
          </a:prstGeom>
          <a:noFill/>
        </p:spPr>
        <p:txBody>
          <a:bodyPr wrap="square" rtlCol="0">
            <a:spAutoFit/>
          </a:bodyPr>
          <a:lstStyle/>
          <a:p>
            <a:pPr>
              <a:lnSpc>
                <a:spcPct val="130000"/>
              </a:lnSpc>
              <a:spcBef>
                <a:spcPts val="600"/>
              </a:spcBef>
            </a:pPr>
            <a:r>
              <a:rPr lang="zh-CN" altLang="en-US" sz="1200" kern="0" dirty="0">
                <a:latin typeface="微软雅黑" panose="020B0503020204020204" pitchFamily="34" charset="-122"/>
                <a:ea typeface="微软雅黑" panose="020B0503020204020204" pitchFamily="34" charset="-122"/>
                <a:cs typeface="+mn-ea"/>
                <a:sym typeface="+mn-lt"/>
              </a:rPr>
              <a:t>线程开始，时钟等待</a:t>
            </a:r>
          </a:p>
        </p:txBody>
      </p:sp>
      <p:sp>
        <p:nvSpPr>
          <p:cNvPr id="3" name="文本框 2">
            <a:extLst>
              <a:ext uri="{FF2B5EF4-FFF2-40B4-BE49-F238E27FC236}">
                <a16:creationId xmlns:a16="http://schemas.microsoft.com/office/drawing/2014/main" id="{3ABE1169-25E3-4A30-986F-69ED1BF3515B}"/>
              </a:ext>
            </a:extLst>
          </p:cNvPr>
          <p:cNvSpPr txBox="1"/>
          <p:nvPr/>
        </p:nvSpPr>
        <p:spPr>
          <a:xfrm>
            <a:off x="892098" y="611699"/>
            <a:ext cx="2475569" cy="3227935"/>
          </a:xfrm>
          <a:prstGeom prst="rect">
            <a:avLst/>
          </a:prstGeom>
          <a:noFill/>
        </p:spPr>
        <p:txBody>
          <a:bodyPr wrap="square" rtlCol="0">
            <a:spAutoFit/>
          </a:bodyPr>
          <a:lstStyle/>
          <a:p>
            <a:pPr>
              <a:lnSpc>
                <a:spcPct val="130000"/>
              </a:lnSpc>
              <a:spcBef>
                <a:spcPts val="600"/>
              </a:spcBef>
            </a:pPr>
            <a:r>
              <a:rPr lang="en-US" altLang="zh-CN" sz="5400" kern="0" dirty="0">
                <a:latin typeface="微软雅黑" panose="020B0503020204020204" pitchFamily="34" charset="-122"/>
                <a:ea typeface="微软雅黑" panose="020B0503020204020204" pitchFamily="34" charset="-122"/>
                <a:cs typeface="+mn-ea"/>
                <a:sym typeface="+mn-lt"/>
              </a:rPr>
              <a:t>CPU</a:t>
            </a:r>
            <a:r>
              <a:rPr lang="zh-CN" altLang="en-US" sz="5400" kern="0" dirty="0">
                <a:latin typeface="微软雅黑" panose="020B0503020204020204" pitchFamily="34" charset="-122"/>
                <a:ea typeface="微软雅黑" panose="020B0503020204020204" pitchFamily="34" charset="-122"/>
                <a:cs typeface="+mn-ea"/>
                <a:sym typeface="+mn-lt"/>
              </a:rPr>
              <a:t>类执行流程图</a:t>
            </a:r>
          </a:p>
        </p:txBody>
      </p:sp>
    </p:spTree>
    <p:extLst>
      <p:ext uri="{BB962C8B-B14F-4D97-AF65-F5344CB8AC3E}">
        <p14:creationId xmlns:p14="http://schemas.microsoft.com/office/powerpoint/2010/main" val="292050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1D0A61-49E2-41BF-AE44-433F259A5367}"/>
              </a:ext>
            </a:extLst>
          </p:cNvPr>
          <p:cNvPicPr>
            <a:picLocks noChangeAspect="1"/>
          </p:cNvPicPr>
          <p:nvPr/>
        </p:nvPicPr>
        <p:blipFill>
          <a:blip r:embed="rId2"/>
          <a:stretch>
            <a:fillRect/>
          </a:stretch>
        </p:blipFill>
        <p:spPr>
          <a:xfrm>
            <a:off x="3894921" y="0"/>
            <a:ext cx="7033846" cy="6858000"/>
          </a:xfrm>
          <a:prstGeom prst="rect">
            <a:avLst/>
          </a:prstGeom>
        </p:spPr>
      </p:pic>
      <p:sp>
        <p:nvSpPr>
          <p:cNvPr id="4" name="文本框 3">
            <a:extLst>
              <a:ext uri="{FF2B5EF4-FFF2-40B4-BE49-F238E27FC236}">
                <a16:creationId xmlns:a16="http://schemas.microsoft.com/office/drawing/2014/main" id="{CE715064-99FD-418A-A398-EAF7F9C39C63}"/>
              </a:ext>
            </a:extLst>
          </p:cNvPr>
          <p:cNvSpPr txBox="1"/>
          <p:nvPr/>
        </p:nvSpPr>
        <p:spPr>
          <a:xfrm>
            <a:off x="646771" y="635620"/>
            <a:ext cx="2252546" cy="3227935"/>
          </a:xfrm>
          <a:prstGeom prst="rect">
            <a:avLst/>
          </a:prstGeom>
          <a:noFill/>
        </p:spPr>
        <p:txBody>
          <a:bodyPr wrap="square" rtlCol="0">
            <a:spAutoFit/>
          </a:bodyPr>
          <a:lstStyle/>
          <a:p>
            <a:pPr>
              <a:lnSpc>
                <a:spcPct val="130000"/>
              </a:lnSpc>
              <a:spcBef>
                <a:spcPts val="600"/>
              </a:spcBef>
            </a:pPr>
            <a:r>
              <a:rPr lang="en-US" altLang="zh-CN" sz="5400" kern="0" dirty="0">
                <a:latin typeface="微软雅黑" panose="020B0503020204020204" pitchFamily="34" charset="-122"/>
                <a:ea typeface="微软雅黑" panose="020B0503020204020204" pitchFamily="34" charset="-122"/>
                <a:cs typeface="+mn-ea"/>
                <a:sym typeface="+mn-lt"/>
              </a:rPr>
              <a:t>MMU</a:t>
            </a:r>
            <a:r>
              <a:rPr lang="zh-CN" altLang="en-US" sz="5400" kern="0" dirty="0">
                <a:latin typeface="微软雅黑" panose="020B0503020204020204" pitchFamily="34" charset="-122"/>
                <a:ea typeface="微软雅黑" panose="020B0503020204020204" pitchFamily="34" charset="-122"/>
                <a:cs typeface="+mn-ea"/>
                <a:sym typeface="+mn-lt"/>
              </a:rPr>
              <a:t>工作原理图</a:t>
            </a:r>
          </a:p>
        </p:txBody>
      </p:sp>
    </p:spTree>
    <p:extLst>
      <p:ext uri="{BB962C8B-B14F-4D97-AF65-F5344CB8AC3E}">
        <p14:creationId xmlns:p14="http://schemas.microsoft.com/office/powerpoint/2010/main" val="2071134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六</a:t>
            </a:r>
            <a:endParaRPr lang="en-US" dirty="0"/>
          </a:p>
        </p:txBody>
      </p:sp>
      <p:sp>
        <p:nvSpPr>
          <p:cNvPr id="3" name="Text Placeholder 2"/>
          <p:cNvSpPr>
            <a:spLocks noGrp="1"/>
          </p:cNvSpPr>
          <p:nvPr>
            <p:ph type="body" sz="quarter" idx="11"/>
          </p:nvPr>
        </p:nvSpPr>
        <p:spPr>
          <a:xfrm>
            <a:off x="4202430" y="3276600"/>
            <a:ext cx="3684270" cy="757130"/>
          </a:xfrm>
        </p:spPr>
        <p:txBody>
          <a:bodyPr/>
          <a:lstStyle/>
          <a:p>
            <a:r>
              <a:rPr lang="zh-CN" altLang="en-US" dirty="0"/>
              <a:t>测试</a:t>
            </a:r>
            <a:endParaRPr lang="en-US" altLang="zh-CN" dirty="0"/>
          </a:p>
        </p:txBody>
      </p:sp>
    </p:spTree>
    <p:extLst>
      <p:ext uri="{BB962C8B-B14F-4D97-AF65-F5344CB8AC3E}">
        <p14:creationId xmlns:p14="http://schemas.microsoft.com/office/powerpoint/2010/main" val="45490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D15634D-AE66-46D2-89CE-D0C891787858}"/>
              </a:ext>
            </a:extLst>
          </p:cNvPr>
          <p:cNvSpPr>
            <a:spLocks noChangeArrowheads="1"/>
          </p:cNvSpPr>
          <p:nvPr/>
        </p:nvSpPr>
        <p:spPr bwMode="auto">
          <a:xfrm>
            <a:off x="914400" y="739768"/>
            <a:ext cx="903324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4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程序已经打包，只需要双击就可以执行</a:t>
            </a: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5" name="图片 1">
            <a:extLst>
              <a:ext uri="{FF2B5EF4-FFF2-40B4-BE49-F238E27FC236}">
                <a16:creationId xmlns:a16="http://schemas.microsoft.com/office/drawing/2014/main" id="{254EBAC4-6993-43DD-881D-2E25C91C0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776" t="60107" r="68279" b="35989"/>
          <a:stretch>
            <a:fillRect/>
          </a:stretch>
        </p:blipFill>
        <p:spPr bwMode="auto">
          <a:xfrm>
            <a:off x="758283" y="1588155"/>
            <a:ext cx="6866837" cy="9848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705E547-DFAC-4F41-B806-1760F9B049C6}"/>
              </a:ext>
            </a:extLst>
          </p:cNvPr>
          <p:cNvSpPr>
            <a:spLocks noChangeArrowheads="1"/>
          </p:cNvSpPr>
          <p:nvPr/>
        </p:nvSpPr>
        <p:spPr bwMode="auto">
          <a:xfrm>
            <a:off x="914400" y="24365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266190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0705E547-DFAC-4F41-B806-1760F9B049C6}"/>
              </a:ext>
            </a:extLst>
          </p:cNvPr>
          <p:cNvSpPr>
            <a:spLocks noChangeArrowheads="1"/>
          </p:cNvSpPr>
          <p:nvPr/>
        </p:nvSpPr>
        <p:spPr bwMode="auto">
          <a:xfrm>
            <a:off x="914400" y="243654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0" name="图片 1">
            <a:extLst>
              <a:ext uri="{FF2B5EF4-FFF2-40B4-BE49-F238E27FC236}">
                <a16:creationId xmlns:a16="http://schemas.microsoft.com/office/drawing/2014/main" id="{4EE8D1A8-0951-4131-B087-AC396EB90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455" t="-429" r="28819" b="3951"/>
          <a:stretch>
            <a:fillRect/>
          </a:stretch>
        </p:blipFill>
        <p:spPr bwMode="auto">
          <a:xfrm>
            <a:off x="2152184" y="517351"/>
            <a:ext cx="9288966" cy="5823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1E9B0C70-1C9B-4EA9-A869-6E5DB4A01102}"/>
              </a:ext>
            </a:extLst>
          </p:cNvPr>
          <p:cNvSpPr txBox="1"/>
          <p:nvPr/>
        </p:nvSpPr>
        <p:spPr>
          <a:xfrm>
            <a:off x="914400" y="669073"/>
            <a:ext cx="744819" cy="5932449"/>
          </a:xfrm>
          <a:prstGeom prst="rect">
            <a:avLst/>
          </a:prstGeom>
          <a:noFill/>
        </p:spPr>
        <p:txBody>
          <a:bodyPr vert="eaVert" wrap="square" rtlCol="0">
            <a:spAutoFit/>
          </a:bodyPr>
          <a:lstStyle/>
          <a:p>
            <a:pPr>
              <a:lnSpc>
                <a:spcPct val="130000"/>
              </a:lnSpc>
              <a:spcBef>
                <a:spcPts val="600"/>
              </a:spcBef>
            </a:pPr>
            <a:r>
              <a:rPr lang="zh-CN" altLang="en-US" sz="2800" kern="0" dirty="0">
                <a:latin typeface="微软雅黑" panose="020B0503020204020204" pitchFamily="34" charset="-122"/>
                <a:ea typeface="微软雅黑" panose="020B0503020204020204" pitchFamily="34" charset="-122"/>
                <a:cs typeface="+mn-ea"/>
                <a:sym typeface="+mn-lt"/>
              </a:rPr>
              <a:t>初始界面</a:t>
            </a:r>
          </a:p>
        </p:txBody>
      </p:sp>
    </p:spTree>
    <p:extLst>
      <p:ext uri="{BB962C8B-B14F-4D97-AF65-F5344CB8AC3E}">
        <p14:creationId xmlns:p14="http://schemas.microsoft.com/office/powerpoint/2010/main" val="1567388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一</a:t>
            </a:r>
            <a:endParaRPr lang="en-US" dirty="0"/>
          </a:p>
        </p:txBody>
      </p:sp>
      <p:sp>
        <p:nvSpPr>
          <p:cNvPr id="3" name="Text Placeholder 2"/>
          <p:cNvSpPr>
            <a:spLocks noGrp="1"/>
          </p:cNvSpPr>
          <p:nvPr>
            <p:ph type="body" sz="quarter" idx="11"/>
          </p:nvPr>
        </p:nvSpPr>
        <p:spPr>
          <a:xfrm>
            <a:off x="4202430" y="3276600"/>
            <a:ext cx="3684270" cy="2086725"/>
          </a:xfrm>
        </p:spPr>
        <p:txBody>
          <a:bodyPr/>
          <a:lstStyle/>
          <a:p>
            <a:r>
              <a:rPr lang="zh-CN" altLang="en-US" dirty="0"/>
              <a:t>实践目的与完成情况</a:t>
            </a:r>
          </a:p>
        </p:txBody>
      </p:sp>
    </p:spTree>
    <p:extLst>
      <p:ext uri="{BB962C8B-B14F-4D97-AF65-F5344CB8AC3E}">
        <p14:creationId xmlns:p14="http://schemas.microsoft.com/office/powerpoint/2010/main" val="406840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CCBC410-33C3-47C1-B05F-6C0B352B7619}"/>
              </a:ext>
            </a:extLst>
          </p:cNvPr>
          <p:cNvSpPr/>
          <p:nvPr/>
        </p:nvSpPr>
        <p:spPr>
          <a:xfrm>
            <a:off x="717395" y="797511"/>
            <a:ext cx="10812966" cy="2677656"/>
          </a:xfrm>
          <a:prstGeom prst="rect">
            <a:avLst/>
          </a:prstGeom>
        </p:spPr>
        <p:txBody>
          <a:bodyPr wrap="square">
            <a:spAutoFit/>
          </a:bodyPr>
          <a:lstStyle/>
          <a:p>
            <a:pPr algn="just">
              <a:spcAft>
                <a:spcPts val="0"/>
              </a:spcAft>
            </a:pPr>
            <a:r>
              <a:rPr lang="zh-CN" altLang="zh-CN" sz="2800" kern="100" dirty="0">
                <a:latin typeface="Times New Roman" panose="02020603050405020304" pitchFamily="18" charset="0"/>
                <a:ea typeface="宋体" panose="02010600030101010101" pitchFamily="2" charset="-122"/>
              </a:rPr>
              <a:t>点击初始化按钮，大约等待</a:t>
            </a:r>
            <a:r>
              <a:rPr lang="en-US" altLang="zh-CN" sz="2800" kern="100" dirty="0">
                <a:latin typeface="Times New Roman" panose="02020603050405020304" pitchFamily="18" charset="0"/>
                <a:ea typeface="宋体" panose="02010600030101010101" pitchFamily="2" charset="-122"/>
              </a:rPr>
              <a:t>5</a:t>
            </a:r>
            <a:r>
              <a:rPr lang="zh-CN" altLang="zh-CN" sz="2800" kern="100" dirty="0">
                <a:latin typeface="Times New Roman" panose="02020603050405020304" pitchFamily="18" charset="0"/>
                <a:ea typeface="宋体" panose="02010600030101010101" pitchFamily="2" charset="-122"/>
              </a:rPr>
              <a:t>秒钟直到文件夹下出现</a:t>
            </a:r>
            <a:r>
              <a:rPr lang="en-US" altLang="zh-CN" sz="2800" kern="100" dirty="0">
                <a:latin typeface="Times New Roman" panose="02020603050405020304" pitchFamily="18" charset="0"/>
                <a:ea typeface="宋体" panose="02010600030101010101" pitchFamily="2" charset="-122"/>
              </a:rPr>
              <a:t>DISK</a:t>
            </a:r>
            <a:r>
              <a:rPr lang="zh-CN" altLang="zh-CN" sz="2800" kern="100" dirty="0">
                <a:latin typeface="Times New Roman" panose="02020603050405020304" pitchFamily="18" charset="0"/>
                <a:ea typeface="宋体" panose="02010600030101010101" pitchFamily="2" charset="-122"/>
              </a:rPr>
              <a:t>文件夹，说明初始化完成。</a:t>
            </a:r>
          </a:p>
          <a:p>
            <a:pPr algn="just">
              <a:spcAft>
                <a:spcPts val="0"/>
              </a:spcAft>
            </a:pPr>
            <a:r>
              <a:rPr lang="zh-CN" altLang="zh-CN" sz="2800" kern="100" dirty="0">
                <a:latin typeface="Times New Roman" panose="02020603050405020304" pitchFamily="18" charset="0"/>
                <a:ea typeface="宋体" panose="02010600030101010101" pitchFamily="2" charset="-122"/>
              </a:rPr>
              <a:t>接下来点击生成作业按钮，等待</a:t>
            </a:r>
            <a:r>
              <a:rPr lang="en-US" altLang="zh-CN" sz="2800" kern="100" dirty="0">
                <a:latin typeface="Times New Roman" panose="02020603050405020304" pitchFamily="18" charset="0"/>
                <a:ea typeface="宋体" panose="02010600030101010101" pitchFamily="2" charset="-122"/>
              </a:rPr>
              <a:t>10</a:t>
            </a:r>
            <a:r>
              <a:rPr lang="zh-CN" altLang="zh-CN" sz="2800" kern="100" dirty="0">
                <a:latin typeface="Times New Roman" panose="02020603050405020304" pitchFamily="18" charset="0"/>
                <a:ea typeface="宋体" panose="02010600030101010101" pitchFamily="2" charset="-122"/>
              </a:rPr>
              <a:t>秒左右，文件夹下出现</a:t>
            </a:r>
            <a:r>
              <a:rPr lang="en-US" altLang="zh-CN" sz="2800" kern="100" dirty="0">
                <a:latin typeface="Times New Roman" panose="02020603050405020304" pitchFamily="18" charset="0"/>
                <a:ea typeface="宋体" panose="02010600030101010101" pitchFamily="2" charset="-122"/>
              </a:rPr>
              <a:t>job</a:t>
            </a:r>
            <a:r>
              <a:rPr lang="zh-CN" altLang="zh-CN" sz="2800" kern="100" dirty="0">
                <a:latin typeface="Times New Roman" panose="02020603050405020304" pitchFamily="18" charset="0"/>
                <a:ea typeface="宋体" panose="02010600030101010101" pitchFamily="2" charset="-122"/>
              </a:rPr>
              <a:t>文件，说明生成作业完成，作业进程以及指令已经存入</a:t>
            </a:r>
            <a:r>
              <a:rPr lang="en-US" altLang="zh-CN" sz="2800" kern="100" dirty="0">
                <a:latin typeface="Times New Roman" panose="02020603050405020304" pitchFamily="18" charset="0"/>
                <a:ea typeface="宋体" panose="02010600030101010101" pitchFamily="2" charset="-122"/>
              </a:rPr>
              <a:t>DISK</a:t>
            </a:r>
            <a:r>
              <a:rPr lang="zh-CN" altLang="zh-CN" sz="2800" kern="100" dirty="0">
                <a:latin typeface="Times New Roman" panose="02020603050405020304" pitchFamily="18" charset="0"/>
                <a:ea typeface="宋体" panose="02010600030101010101" pitchFamily="2" charset="-122"/>
              </a:rPr>
              <a:t>文件夹。</a:t>
            </a:r>
            <a:r>
              <a:rPr lang="en-US" altLang="zh-CN" sz="2800" kern="100" dirty="0">
                <a:latin typeface="Times New Roman" panose="02020603050405020304" pitchFamily="18" charset="0"/>
                <a:ea typeface="宋体" panose="02010600030101010101" pitchFamily="2" charset="-122"/>
              </a:rPr>
              <a:t>(</a:t>
            </a:r>
            <a:r>
              <a:rPr lang="zh-CN" altLang="zh-CN" sz="2800" kern="100" dirty="0">
                <a:latin typeface="Times New Roman" panose="02020603050405020304" pitchFamily="18" charset="0"/>
                <a:ea typeface="宋体" panose="02010600030101010101" pitchFamily="2" charset="-122"/>
              </a:rPr>
              <a:t>如果本来就有作业文件夹可以直接跳过点击生成按钮，直接进行下一步操作</a:t>
            </a:r>
            <a:r>
              <a:rPr lang="en-US" altLang="zh-CN" sz="2800" kern="100" dirty="0">
                <a:latin typeface="Times New Roman" panose="02020603050405020304" pitchFamily="18" charset="0"/>
                <a:ea typeface="宋体" panose="02010600030101010101" pitchFamily="2" charset="-122"/>
              </a:rPr>
              <a:t>)</a:t>
            </a:r>
            <a:r>
              <a:rPr lang="zh-CN" altLang="zh-CN" sz="2800" kern="100" dirty="0">
                <a:latin typeface="Times New Roman" panose="02020603050405020304" pitchFamily="18" charset="0"/>
                <a:ea typeface="宋体" panose="02010600030101010101" pitchFamily="2" charset="-122"/>
              </a:rPr>
              <a:t>。</a:t>
            </a:r>
          </a:p>
        </p:txBody>
      </p:sp>
      <p:pic>
        <p:nvPicPr>
          <p:cNvPr id="3074" name="图片 1">
            <a:extLst>
              <a:ext uri="{FF2B5EF4-FFF2-40B4-BE49-F238E27FC236}">
                <a16:creationId xmlns:a16="http://schemas.microsoft.com/office/drawing/2014/main" id="{14523E73-1BC1-4CEE-8481-CAFD86758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807" t="26759" r="78378" b="58627"/>
          <a:stretch>
            <a:fillRect/>
          </a:stretch>
        </p:blipFill>
        <p:spPr bwMode="auto">
          <a:xfrm>
            <a:off x="3323063" y="3312133"/>
            <a:ext cx="3010829" cy="281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12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DDAD90F-767E-4A4E-B149-128B08E210EF}"/>
              </a:ext>
            </a:extLst>
          </p:cNvPr>
          <p:cNvSpPr/>
          <p:nvPr/>
        </p:nvSpPr>
        <p:spPr>
          <a:xfrm>
            <a:off x="576069" y="779632"/>
            <a:ext cx="6096000" cy="1200329"/>
          </a:xfrm>
          <a:prstGeom prst="rect">
            <a:avLst/>
          </a:prstGeom>
        </p:spPr>
        <p:txBody>
          <a:bodyPr>
            <a:spAutoFit/>
          </a:bodyPr>
          <a:lstStyle/>
          <a:p>
            <a:pPr algn="just">
              <a:spcAft>
                <a:spcPts val="0"/>
              </a:spcAft>
            </a:pPr>
            <a:r>
              <a:rPr lang="zh-CN" altLang="zh-CN" sz="2400" kern="100" dirty="0">
                <a:latin typeface="Times New Roman" panose="02020603050405020304" pitchFamily="18" charset="0"/>
                <a:ea typeface="宋体" panose="02010600030101010101" pitchFamily="2" charset="-122"/>
              </a:rPr>
              <a:t>接下来点击启动按钮，开始执行。此时主界面显示进程号、所属作业号、当前状态、指令运行条数等信息。</a:t>
            </a:r>
          </a:p>
        </p:txBody>
      </p:sp>
      <p:pic>
        <p:nvPicPr>
          <p:cNvPr id="4098" name="图片 1">
            <a:extLst>
              <a:ext uri="{FF2B5EF4-FFF2-40B4-BE49-F238E27FC236}">
                <a16:creationId xmlns:a16="http://schemas.microsoft.com/office/drawing/2014/main" id="{C26D2B3E-9241-4809-90FC-E3B9808FA8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05" t="-429" r="19089" b="8975"/>
          <a:stretch>
            <a:fillRect/>
          </a:stretch>
        </p:blipFill>
        <p:spPr bwMode="auto">
          <a:xfrm>
            <a:off x="3805741" y="1616927"/>
            <a:ext cx="6940728" cy="458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203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CED6CB6-1F59-4712-97BA-0D69531EF5FF}"/>
              </a:ext>
            </a:extLst>
          </p:cNvPr>
          <p:cNvSpPr/>
          <p:nvPr/>
        </p:nvSpPr>
        <p:spPr>
          <a:xfrm>
            <a:off x="695093" y="781696"/>
            <a:ext cx="6096000" cy="1815882"/>
          </a:xfrm>
          <a:prstGeom prst="rect">
            <a:avLst/>
          </a:prstGeom>
        </p:spPr>
        <p:txBody>
          <a:bodyPr>
            <a:spAutoFit/>
          </a:bodyPr>
          <a:lstStyle/>
          <a:p>
            <a:pPr algn="just">
              <a:spcAft>
                <a:spcPts val="0"/>
              </a:spcAft>
            </a:pPr>
            <a:r>
              <a:rPr lang="zh-CN" altLang="zh-CN" sz="2800" kern="100" dirty="0">
                <a:latin typeface="Times New Roman" panose="02020603050405020304" pitchFamily="18" charset="0"/>
                <a:ea typeface="宋体" panose="02010600030101010101" pitchFamily="2" charset="-122"/>
              </a:rPr>
              <a:t>此时要查看快表或者是内存的详细情况，可以点击快表按钮查看快表信息，点击内存按钮查看内存信息，以下为内存情况。</a:t>
            </a:r>
          </a:p>
        </p:txBody>
      </p:sp>
      <p:pic>
        <p:nvPicPr>
          <p:cNvPr id="5122" name="图片 1">
            <a:extLst>
              <a:ext uri="{FF2B5EF4-FFF2-40B4-BE49-F238E27FC236}">
                <a16:creationId xmlns:a16="http://schemas.microsoft.com/office/drawing/2014/main" id="{ACB9C45B-E9BE-43C9-B57E-8E76C6FC2F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83" r="18658" b="76859"/>
          <a:stretch/>
        </p:blipFill>
        <p:spPr bwMode="auto">
          <a:xfrm>
            <a:off x="695093" y="2916044"/>
            <a:ext cx="10403725" cy="216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8534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3BB47BF-3142-4EA0-8060-D920285B0AF4}"/>
              </a:ext>
            </a:extLst>
          </p:cNvPr>
          <p:cNvSpPr/>
          <p:nvPr/>
        </p:nvSpPr>
        <p:spPr>
          <a:xfrm>
            <a:off x="925390" y="1147905"/>
            <a:ext cx="2646878" cy="461665"/>
          </a:xfrm>
          <a:prstGeom prst="rect">
            <a:avLst/>
          </a:prstGeom>
        </p:spPr>
        <p:txBody>
          <a:bodyPr wrap="none">
            <a:spAutoFit/>
          </a:bodyPr>
          <a:lstStyle/>
          <a:p>
            <a:pPr algn="just">
              <a:spcAft>
                <a:spcPts val="0"/>
              </a:spcAft>
            </a:pPr>
            <a:r>
              <a:rPr lang="zh-CN" altLang="zh-CN" sz="2400" kern="100" dirty="0">
                <a:latin typeface="Times New Roman" panose="02020603050405020304" pitchFamily="18" charset="0"/>
                <a:ea typeface="宋体" panose="02010600030101010101" pitchFamily="2" charset="-122"/>
              </a:rPr>
              <a:t>以下为快表情况：</a:t>
            </a:r>
          </a:p>
        </p:txBody>
      </p:sp>
      <p:pic>
        <p:nvPicPr>
          <p:cNvPr id="6146" name="图片 1">
            <a:extLst>
              <a:ext uri="{FF2B5EF4-FFF2-40B4-BE49-F238E27FC236}">
                <a16:creationId xmlns:a16="http://schemas.microsoft.com/office/drawing/2014/main" id="{9AF40C60-E423-4948-9923-C964904030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7089" b="77458"/>
          <a:stretch>
            <a:fillRect/>
          </a:stretch>
        </p:blipFill>
        <p:spPr bwMode="auto">
          <a:xfrm>
            <a:off x="1508590" y="2386362"/>
            <a:ext cx="4401094" cy="246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091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1F0D753-5DFF-4F92-8490-5287D1CECB65}"/>
              </a:ext>
            </a:extLst>
          </p:cNvPr>
          <p:cNvSpPr/>
          <p:nvPr/>
        </p:nvSpPr>
        <p:spPr>
          <a:xfrm>
            <a:off x="873513" y="1082779"/>
            <a:ext cx="6096000" cy="1569660"/>
          </a:xfrm>
          <a:prstGeom prst="rect">
            <a:avLst/>
          </a:prstGeom>
        </p:spPr>
        <p:txBody>
          <a:bodyPr>
            <a:spAutoFit/>
          </a:bodyPr>
          <a:lstStyle/>
          <a:p>
            <a:pPr algn="just">
              <a:spcAft>
                <a:spcPts val="0"/>
              </a:spcAft>
            </a:pPr>
            <a:r>
              <a:rPr lang="zh-CN" altLang="zh-CN" sz="2400" kern="100" dirty="0">
                <a:latin typeface="Times New Roman" panose="02020603050405020304" pitchFamily="18" charset="0"/>
                <a:ea typeface="宋体" panose="02010600030101010101" pitchFamily="2" charset="-122"/>
              </a:rPr>
              <a:t>由于指令条数较多，一般需要等待</a:t>
            </a:r>
            <a:r>
              <a:rPr lang="en-US" altLang="zh-CN" sz="2400" kern="100" dirty="0">
                <a:latin typeface="Times New Roman" panose="02020603050405020304" pitchFamily="18" charset="0"/>
                <a:ea typeface="宋体" panose="02010600030101010101" pitchFamily="2" charset="-122"/>
              </a:rPr>
              <a:t>10</a:t>
            </a:r>
            <a:r>
              <a:rPr lang="zh-CN" altLang="zh-CN" sz="2400" kern="100" dirty="0">
                <a:latin typeface="Times New Roman" panose="02020603050405020304" pitchFamily="18" charset="0"/>
                <a:ea typeface="宋体" panose="02010600030101010101" pitchFamily="2" charset="-122"/>
              </a:rPr>
              <a:t>分钟左右，直到进程页面所有的指令都执行完毕，此时内存为空，测试完成。</a:t>
            </a:r>
          </a:p>
          <a:p>
            <a:pPr algn="just">
              <a:spcAft>
                <a:spcPts val="0"/>
              </a:spcAft>
            </a:pPr>
            <a:r>
              <a:rPr lang="zh-CN" altLang="zh-CN" sz="2400" kern="100" dirty="0">
                <a:latin typeface="Times New Roman" panose="02020603050405020304" pitchFamily="18" charset="0"/>
                <a:ea typeface="宋体" panose="02010600030101010101" pitchFamily="2" charset="-122"/>
              </a:rPr>
              <a:t>输入到的文件详细信息如下：</a:t>
            </a:r>
          </a:p>
        </p:txBody>
      </p:sp>
      <p:pic>
        <p:nvPicPr>
          <p:cNvPr id="3" name="图片 2">
            <a:extLst>
              <a:ext uri="{FF2B5EF4-FFF2-40B4-BE49-F238E27FC236}">
                <a16:creationId xmlns:a16="http://schemas.microsoft.com/office/drawing/2014/main" id="{E706CB01-7C50-435B-8065-AFA671D26682}"/>
              </a:ext>
            </a:extLst>
          </p:cNvPr>
          <p:cNvPicPr>
            <a:picLocks noChangeAspect="1"/>
          </p:cNvPicPr>
          <p:nvPr/>
        </p:nvPicPr>
        <p:blipFill rotWithShape="1">
          <a:blip r:embed="rId2"/>
          <a:srcRect r="51250" b="6388"/>
          <a:stretch/>
        </p:blipFill>
        <p:spPr>
          <a:xfrm>
            <a:off x="6969513" y="571500"/>
            <a:ext cx="5114671" cy="5524500"/>
          </a:xfrm>
          <a:prstGeom prst="rect">
            <a:avLst/>
          </a:prstGeom>
        </p:spPr>
      </p:pic>
    </p:spTree>
    <p:extLst>
      <p:ext uri="{BB962C8B-B14F-4D97-AF65-F5344CB8AC3E}">
        <p14:creationId xmlns:p14="http://schemas.microsoft.com/office/powerpoint/2010/main" val="3359649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7AB30D9-144C-403A-A839-2375897142A6}"/>
              </a:ext>
            </a:extLst>
          </p:cNvPr>
          <p:cNvSpPr txBox="1"/>
          <p:nvPr/>
        </p:nvSpPr>
        <p:spPr>
          <a:xfrm>
            <a:off x="7921082" y="4884233"/>
            <a:ext cx="4270918" cy="525657"/>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如图运行完成</a:t>
            </a:r>
          </a:p>
        </p:txBody>
      </p:sp>
      <p:pic>
        <p:nvPicPr>
          <p:cNvPr id="4" name="图片 3">
            <a:extLst>
              <a:ext uri="{FF2B5EF4-FFF2-40B4-BE49-F238E27FC236}">
                <a16:creationId xmlns:a16="http://schemas.microsoft.com/office/drawing/2014/main" id="{3A325476-640D-4FB3-91B7-CD100EB80CB6}"/>
              </a:ext>
            </a:extLst>
          </p:cNvPr>
          <p:cNvPicPr>
            <a:picLocks noChangeAspect="1"/>
          </p:cNvPicPr>
          <p:nvPr/>
        </p:nvPicPr>
        <p:blipFill rotWithShape="1">
          <a:blip r:embed="rId2"/>
          <a:srcRect t="3090" r="35976" b="41626"/>
          <a:stretch/>
        </p:blipFill>
        <p:spPr>
          <a:xfrm>
            <a:off x="234176" y="814039"/>
            <a:ext cx="7805854" cy="3791416"/>
          </a:xfrm>
          <a:prstGeom prst="rect">
            <a:avLst/>
          </a:prstGeom>
        </p:spPr>
      </p:pic>
    </p:spTree>
    <p:extLst>
      <p:ext uri="{BB962C8B-B14F-4D97-AF65-F5344CB8AC3E}">
        <p14:creationId xmlns:p14="http://schemas.microsoft.com/office/powerpoint/2010/main" val="3902263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740400" y="11136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09650" y="504825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1125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81775" y="419693"/>
            <a:ext cx="4339650" cy="646331"/>
          </a:xfrm>
          <a:prstGeom prst="rect">
            <a:avLst/>
          </a:prstGeom>
        </p:spPr>
        <p:txBody>
          <a:bodyPr wrap="none">
            <a:spAutoFit/>
          </a:bodyPr>
          <a:lstStyle/>
          <a:p>
            <a:r>
              <a:rPr lang="zh-CN" altLang="en-US" sz="3600" b="1" dirty="0"/>
              <a:t>实践目的与完成情况</a:t>
            </a:r>
          </a:p>
        </p:txBody>
      </p:sp>
      <p:sp>
        <p:nvSpPr>
          <p:cNvPr id="2" name="文本框 1">
            <a:extLst>
              <a:ext uri="{FF2B5EF4-FFF2-40B4-BE49-F238E27FC236}">
                <a16:creationId xmlns:a16="http://schemas.microsoft.com/office/drawing/2014/main" id="{324CACCB-5E90-4CD4-B262-FD03232592C7}"/>
              </a:ext>
            </a:extLst>
          </p:cNvPr>
          <p:cNvSpPr txBox="1"/>
          <p:nvPr/>
        </p:nvSpPr>
        <p:spPr>
          <a:xfrm>
            <a:off x="325120" y="1529544"/>
            <a:ext cx="10972800" cy="3451394"/>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目的：</a:t>
            </a:r>
            <a:endParaRPr lang="en-US" altLang="zh-CN" sz="2400" kern="0" dirty="0">
              <a:latin typeface="微软雅黑" panose="020B0503020204020204" pitchFamily="34" charset="-122"/>
              <a:ea typeface="微软雅黑" panose="020B0503020204020204" pitchFamily="34" charset="-122"/>
              <a:cs typeface="+mn-ea"/>
              <a:sym typeface="+mn-lt"/>
            </a:endParaRPr>
          </a:p>
          <a:p>
            <a:r>
              <a:rPr lang="zh-CN" altLang="zh-CN" sz="2400" dirty="0"/>
              <a:t>通过本次课程设计仿真实现</a:t>
            </a:r>
            <a:r>
              <a:rPr lang="zh-CN" altLang="zh-CN" sz="2400" dirty="0">
                <a:solidFill>
                  <a:srgbClr val="FF0000"/>
                </a:solidFill>
              </a:rPr>
              <a:t>作业管理</a:t>
            </a:r>
            <a:r>
              <a:rPr lang="zh-CN" altLang="zh-CN" sz="2400" dirty="0"/>
              <a:t>与</a:t>
            </a:r>
            <a:r>
              <a:rPr lang="zh-CN" altLang="zh-CN" sz="2400" dirty="0">
                <a:solidFill>
                  <a:srgbClr val="FF0000"/>
                </a:solidFill>
              </a:rPr>
              <a:t>虚页内存</a:t>
            </a:r>
            <a:r>
              <a:rPr lang="zh-CN" altLang="zh-CN" sz="2400" dirty="0"/>
              <a:t>管理系统，可以让我们更加了解作业以及进程管理的实现过程以及虚存的实现机制，更加真实的体会到操作系统的组织结构以及运行过程。</a:t>
            </a:r>
          </a:p>
          <a:p>
            <a:r>
              <a:rPr lang="zh-CN" altLang="zh-CN" sz="2400" dirty="0"/>
              <a:t>本次设计主要将这两个概念应用于实践，通过实现操作系统的一部分，来加深对操作系统课程的学习理解以及运用。同时通过</a:t>
            </a:r>
            <a:r>
              <a:rPr lang="en-US" altLang="zh-CN" sz="2400" dirty="0"/>
              <a:t>java</a:t>
            </a:r>
            <a:r>
              <a:rPr lang="zh-CN" altLang="zh-CN" sz="2400" dirty="0"/>
              <a:t>语言的实践以及可视化界面的设计，增强</a:t>
            </a:r>
            <a:r>
              <a:rPr lang="en-US" altLang="zh-CN" sz="2400" dirty="0"/>
              <a:t>java</a:t>
            </a:r>
            <a:r>
              <a:rPr lang="zh-CN" altLang="zh-CN" sz="2400" dirty="0"/>
              <a:t>语言的设计与应用能力。因此本次课程设计通过</a:t>
            </a:r>
            <a:r>
              <a:rPr lang="en-US" altLang="zh-CN" sz="2400" dirty="0"/>
              <a:t>java</a:t>
            </a:r>
            <a:r>
              <a:rPr lang="zh-CN" altLang="zh-CN" sz="2400" dirty="0"/>
              <a:t>语言，实现可视化仿真实现作业管理与虚页内存管理。</a:t>
            </a: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98799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740400" y="11136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09650" y="504825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1125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4281775" y="419693"/>
            <a:ext cx="4339650" cy="646331"/>
          </a:xfrm>
          <a:prstGeom prst="rect">
            <a:avLst/>
          </a:prstGeom>
        </p:spPr>
        <p:txBody>
          <a:bodyPr wrap="none">
            <a:spAutoFit/>
          </a:bodyPr>
          <a:lstStyle/>
          <a:p>
            <a:r>
              <a:rPr lang="zh-CN" altLang="en-US" sz="3600" b="1" dirty="0"/>
              <a:t>实践目的与完成情况</a:t>
            </a:r>
          </a:p>
        </p:txBody>
      </p:sp>
      <p:sp>
        <p:nvSpPr>
          <p:cNvPr id="2" name="文本框 1">
            <a:extLst>
              <a:ext uri="{FF2B5EF4-FFF2-40B4-BE49-F238E27FC236}">
                <a16:creationId xmlns:a16="http://schemas.microsoft.com/office/drawing/2014/main" id="{324CACCB-5E90-4CD4-B262-FD03232592C7}"/>
              </a:ext>
            </a:extLst>
          </p:cNvPr>
          <p:cNvSpPr txBox="1"/>
          <p:nvPr/>
        </p:nvSpPr>
        <p:spPr>
          <a:xfrm>
            <a:off x="349250" y="1224603"/>
            <a:ext cx="11466830" cy="6282938"/>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完成情况：</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1.</a:t>
            </a:r>
            <a:r>
              <a:rPr lang="zh-CN" altLang="en-US" sz="2400" kern="0" dirty="0">
                <a:latin typeface="微软雅黑" panose="020B0503020204020204" pitchFamily="34" charset="-122"/>
                <a:ea typeface="微软雅黑" panose="020B0503020204020204" pitchFamily="34" charset="-122"/>
                <a:cs typeface="+mn-ea"/>
                <a:sym typeface="+mn-lt"/>
              </a:rPr>
              <a:t>内存，外存，</a:t>
            </a:r>
            <a:r>
              <a:rPr lang="en-US" altLang="zh-CN" sz="2400" kern="0" dirty="0">
                <a:latin typeface="微软雅黑" panose="020B0503020204020204" pitchFamily="34" charset="-122"/>
                <a:ea typeface="微软雅黑" panose="020B0503020204020204" pitchFamily="34" charset="-122"/>
                <a:cs typeface="+mn-ea"/>
                <a:sym typeface="+mn-lt"/>
              </a:rPr>
              <a:t>CPU</a:t>
            </a:r>
            <a:r>
              <a:rPr lang="zh-CN" altLang="en-US" sz="2400" kern="0" dirty="0">
                <a:latin typeface="微软雅黑" panose="020B0503020204020204" pitchFamily="34" charset="-122"/>
                <a:ea typeface="微软雅黑" panose="020B0503020204020204" pitchFamily="34" charset="-122"/>
                <a:cs typeface="+mn-ea"/>
                <a:sym typeface="+mn-lt"/>
              </a:rPr>
              <a:t>，时钟，</a:t>
            </a:r>
            <a:r>
              <a:rPr lang="en-US" altLang="zh-CN" sz="2400" kern="0" dirty="0">
                <a:latin typeface="微软雅黑" panose="020B0503020204020204" pitchFamily="34" charset="-122"/>
                <a:ea typeface="微软雅黑" panose="020B0503020204020204" pitchFamily="34" charset="-122"/>
                <a:cs typeface="+mn-ea"/>
                <a:sym typeface="+mn-lt"/>
              </a:rPr>
              <a:t>MMU</a:t>
            </a:r>
            <a:r>
              <a:rPr lang="zh-CN" altLang="en-US" sz="2400" kern="0" dirty="0">
                <a:latin typeface="微软雅黑" panose="020B0503020204020204" pitchFamily="34" charset="-122"/>
                <a:ea typeface="微软雅黑" panose="020B0503020204020204" pitchFamily="34" charset="-122"/>
                <a:cs typeface="+mn-ea"/>
                <a:sym typeface="+mn-lt"/>
              </a:rPr>
              <a:t>等</a:t>
            </a: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硬件</a:t>
            </a:r>
            <a:r>
              <a:rPr lang="zh-CN" altLang="en-US" sz="2400" kern="0" dirty="0">
                <a:latin typeface="微软雅黑" panose="020B0503020204020204" pitchFamily="34" charset="-122"/>
                <a:ea typeface="微软雅黑" panose="020B0503020204020204" pitchFamily="34" charset="-122"/>
                <a:cs typeface="+mn-ea"/>
                <a:sym typeface="+mn-lt"/>
              </a:rPr>
              <a:t>的仿真及初始化。</a:t>
            </a: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2.PCB</a:t>
            </a: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PCB</a:t>
            </a:r>
            <a:r>
              <a:rPr lang="zh-CN" altLang="en-US" sz="2400" kern="0" dirty="0">
                <a:latin typeface="微软雅黑" panose="020B0503020204020204" pitchFamily="34" charset="-122"/>
                <a:ea typeface="微软雅黑" panose="020B0503020204020204" pitchFamily="34" charset="-122"/>
                <a:cs typeface="+mn-ea"/>
                <a:sym typeface="+mn-lt"/>
              </a:rPr>
              <a:t>表，</a:t>
            </a:r>
            <a:r>
              <a:rPr lang="en-US" altLang="zh-CN" sz="2400" kern="0" dirty="0">
                <a:latin typeface="微软雅黑" panose="020B0503020204020204" pitchFamily="34" charset="-122"/>
                <a:ea typeface="微软雅黑" panose="020B0503020204020204" pitchFamily="34" charset="-122"/>
                <a:cs typeface="+mn-ea"/>
                <a:sym typeface="+mn-lt"/>
              </a:rPr>
              <a:t>JCB</a:t>
            </a:r>
            <a:r>
              <a:rPr lang="zh-CN" altLang="en-US" sz="2400" kern="0" dirty="0">
                <a:latin typeface="微软雅黑" panose="020B0503020204020204" pitchFamily="34" charset="-122"/>
                <a:ea typeface="微软雅黑" panose="020B0503020204020204" pitchFamily="34" charset="-122"/>
                <a:cs typeface="+mn-ea"/>
                <a:sym typeface="+mn-lt"/>
              </a:rPr>
              <a:t>，页表，页表项，快表，外页表等</a:t>
            </a: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数据结构</a:t>
            </a:r>
            <a:r>
              <a:rPr lang="zh-CN" altLang="en-US" sz="2400" kern="0" dirty="0">
                <a:latin typeface="微软雅黑" panose="020B0503020204020204" pitchFamily="34" charset="-122"/>
                <a:ea typeface="微软雅黑" panose="020B0503020204020204" pitchFamily="34" charset="-122"/>
                <a:cs typeface="+mn-ea"/>
                <a:sym typeface="+mn-lt"/>
              </a:rPr>
              <a:t>的抽象。</a:t>
            </a: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3.</a:t>
            </a:r>
            <a:r>
              <a:rPr lang="zh-CN" altLang="en-US" sz="2400" kern="0" dirty="0">
                <a:latin typeface="微软雅黑" panose="020B0503020204020204" pitchFamily="34" charset="-122"/>
                <a:ea typeface="微软雅黑" panose="020B0503020204020204" pitchFamily="34" charset="-122"/>
                <a:cs typeface="+mn-ea"/>
                <a:sym typeface="+mn-lt"/>
              </a:rPr>
              <a:t>作业队列，等待队列，就绪队列，完成队列的仿真。</a:t>
            </a: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4.</a:t>
            </a:r>
            <a:r>
              <a:rPr lang="zh-CN" altLang="en-US" sz="2400" kern="0" dirty="0">
                <a:latin typeface="微软雅黑" panose="020B0503020204020204" pitchFamily="34" charset="-122"/>
                <a:ea typeface="微软雅黑" panose="020B0503020204020204" pitchFamily="34" charset="-122"/>
                <a:cs typeface="+mn-ea"/>
                <a:sym typeface="+mn-lt"/>
              </a:rPr>
              <a:t>完成了</a:t>
            </a: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从逻辑地址到物理地址</a:t>
            </a:r>
            <a:r>
              <a:rPr lang="zh-CN" altLang="en-US" sz="2400" kern="0" dirty="0">
                <a:latin typeface="微软雅黑" panose="020B0503020204020204" pitchFamily="34" charset="-122"/>
                <a:ea typeface="微软雅黑" panose="020B0503020204020204" pitchFamily="34" charset="-122"/>
                <a:cs typeface="+mn-ea"/>
                <a:sym typeface="+mn-lt"/>
              </a:rPr>
              <a:t>的转换，对快表，页表的访问，</a:t>
            </a:r>
            <a:r>
              <a:rPr lang="en-US" altLang="zh-CN" sz="2400" kern="0" dirty="0">
                <a:latin typeface="微软雅黑" panose="020B0503020204020204" pitchFamily="34" charset="-122"/>
                <a:ea typeface="微软雅黑" panose="020B0503020204020204" pitchFamily="34" charset="-122"/>
                <a:cs typeface="+mn-ea"/>
                <a:sym typeface="+mn-lt"/>
              </a:rPr>
              <a:t>CPU</a:t>
            </a:r>
            <a:r>
              <a:rPr lang="zh-CN" altLang="en-US" sz="2400" kern="0" dirty="0">
                <a:latin typeface="微软雅黑" panose="020B0503020204020204" pitchFamily="34" charset="-122"/>
                <a:ea typeface="微软雅黑" panose="020B0503020204020204" pitchFamily="34" charset="-122"/>
                <a:cs typeface="+mn-ea"/>
                <a:sym typeface="+mn-lt"/>
              </a:rPr>
              <a:t>现场保护，现场恢复算法的实现。</a:t>
            </a: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5.LRU</a:t>
            </a:r>
            <a:r>
              <a:rPr lang="zh-CN" altLang="en-US" sz="2400" kern="0" dirty="0">
                <a:latin typeface="微软雅黑" panose="020B0503020204020204" pitchFamily="34" charset="-122"/>
                <a:ea typeface="微软雅黑" panose="020B0503020204020204" pitchFamily="34" charset="-122"/>
                <a:cs typeface="+mn-ea"/>
                <a:sym typeface="+mn-lt"/>
              </a:rPr>
              <a:t>调度算法、</a:t>
            </a:r>
            <a:r>
              <a:rPr lang="en-US" altLang="zh-CN" sz="2400" kern="0" dirty="0">
                <a:latin typeface="微软雅黑" panose="020B0503020204020204" pitchFamily="34" charset="-122"/>
                <a:ea typeface="微软雅黑" panose="020B0503020204020204" pitchFamily="34" charset="-122"/>
                <a:cs typeface="+mn-ea"/>
                <a:sym typeface="+mn-lt"/>
              </a:rPr>
              <a:t>MMU </a:t>
            </a:r>
            <a:r>
              <a:rPr lang="zh-CN" altLang="en-US" sz="2400" kern="0" dirty="0">
                <a:latin typeface="微软雅黑" panose="020B0503020204020204" pitchFamily="34" charset="-122"/>
                <a:ea typeface="微软雅黑" panose="020B0503020204020204" pitchFamily="34" charset="-122"/>
                <a:cs typeface="+mn-ea"/>
                <a:sym typeface="+mn-lt"/>
              </a:rPr>
              <a:t>地址变换、页表生成与虚页调度算法、页面分配与回收算法。</a:t>
            </a: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6.</a:t>
            </a:r>
            <a:r>
              <a:rPr lang="zh-CN" altLang="en-US" sz="2400" kern="0" dirty="0">
                <a:latin typeface="微软雅黑" panose="020B0503020204020204" pitchFamily="34" charset="-122"/>
                <a:ea typeface="微软雅黑" panose="020B0503020204020204" pitchFamily="34" charset="-122"/>
                <a:cs typeface="+mn-ea"/>
                <a:sym typeface="+mn-lt"/>
              </a:rPr>
              <a:t>完成了进程原语的编写，三级作业调度过程及算法、进程同步作业及进程并发环境。</a:t>
            </a: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7.</a:t>
            </a:r>
            <a:r>
              <a:rPr lang="zh-CN" altLang="en-US" sz="2400" kern="0" dirty="0">
                <a:latin typeface="微软雅黑" panose="020B0503020204020204" pitchFamily="34" charset="-122"/>
                <a:ea typeface="微软雅黑" panose="020B0503020204020204" pitchFamily="34" charset="-122"/>
                <a:cs typeface="+mn-ea"/>
                <a:sym typeface="+mn-lt"/>
              </a:rPr>
              <a:t>完成了图形界面的设计，相应状态记录文件的保存，表格形式的进程以及页面情况的表达和显示。</a:t>
            </a:r>
          </a:p>
          <a:p>
            <a:pPr>
              <a:lnSpc>
                <a:spcPct val="130000"/>
              </a:lnSpc>
              <a:spcBef>
                <a:spcPts val="600"/>
              </a:spcBef>
            </a:pP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28454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二</a:t>
            </a:r>
            <a:endParaRPr lang="en-US" dirty="0"/>
          </a:p>
        </p:txBody>
      </p:sp>
      <p:sp>
        <p:nvSpPr>
          <p:cNvPr id="3" name="Text Placeholder 2"/>
          <p:cNvSpPr>
            <a:spLocks noGrp="1"/>
          </p:cNvSpPr>
          <p:nvPr>
            <p:ph type="body" sz="quarter" idx="11"/>
          </p:nvPr>
        </p:nvSpPr>
        <p:spPr>
          <a:xfrm>
            <a:off x="4202430" y="3276600"/>
            <a:ext cx="3684270" cy="757130"/>
          </a:xfrm>
        </p:spPr>
        <p:txBody>
          <a:bodyPr/>
          <a:lstStyle/>
          <a:p>
            <a:r>
              <a:rPr lang="zh-CN" altLang="en-US" dirty="0"/>
              <a:t>分工</a:t>
            </a:r>
          </a:p>
        </p:txBody>
      </p:sp>
    </p:spTree>
    <p:extLst>
      <p:ext uri="{BB962C8B-B14F-4D97-AF65-F5344CB8AC3E}">
        <p14:creationId xmlns:p14="http://schemas.microsoft.com/office/powerpoint/2010/main" val="349558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740400" y="11136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09650" y="504825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1125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5542002" y="447351"/>
            <a:ext cx="1107996" cy="646331"/>
          </a:xfrm>
          <a:prstGeom prst="rect">
            <a:avLst/>
          </a:prstGeom>
        </p:spPr>
        <p:txBody>
          <a:bodyPr wrap="none">
            <a:spAutoFit/>
          </a:bodyPr>
          <a:lstStyle/>
          <a:p>
            <a:r>
              <a:rPr lang="zh-CN" altLang="en-US" sz="3600" b="1" dirty="0"/>
              <a:t>分工</a:t>
            </a:r>
          </a:p>
        </p:txBody>
      </p:sp>
      <p:sp>
        <p:nvSpPr>
          <p:cNvPr id="2" name="文本框 1">
            <a:extLst>
              <a:ext uri="{FF2B5EF4-FFF2-40B4-BE49-F238E27FC236}">
                <a16:creationId xmlns:a16="http://schemas.microsoft.com/office/drawing/2014/main" id="{324CACCB-5E90-4CD4-B262-FD03232592C7}"/>
              </a:ext>
            </a:extLst>
          </p:cNvPr>
          <p:cNvSpPr txBox="1"/>
          <p:nvPr/>
        </p:nvSpPr>
        <p:spPr>
          <a:xfrm>
            <a:off x="325120" y="1529544"/>
            <a:ext cx="11582400" cy="5091843"/>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朱凯（组长）：</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时</a:t>
            </a:r>
            <a:r>
              <a:rPr lang="zh-CN" altLang="en-US" sz="2400" kern="0" dirty="0">
                <a:latin typeface="微软雅黑" panose="020B0503020204020204" pitchFamily="34" charset="-122"/>
                <a:ea typeface="微软雅黑" panose="020B0503020204020204" pitchFamily="34" charset="-122"/>
                <a:cs typeface="+mn-ea"/>
                <a:sym typeface="+mn-lt"/>
              </a:rPr>
              <a:t>钟等硬件结构的仿真。</a:t>
            </a:r>
            <a:r>
              <a:rPr lang="en-US" altLang="zh-CN" sz="2400" kern="0" dirty="0">
                <a:latin typeface="微软雅黑" panose="020B0503020204020204" pitchFamily="34" charset="-122"/>
                <a:ea typeface="微软雅黑" panose="020B0503020204020204" pitchFamily="34" charset="-122"/>
                <a:cs typeface="+mn-ea"/>
                <a:sym typeface="+mn-lt"/>
              </a:rPr>
              <a:t>Clock.java Memory.java Disk.java CPU.java MMU.java</a:t>
            </a:r>
          </a:p>
          <a:p>
            <a:pPr>
              <a:lnSpc>
                <a:spcPct val="130000"/>
              </a:lnSpc>
              <a:spcBef>
                <a:spcPts val="600"/>
              </a:spcBef>
            </a:pP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数</a:t>
            </a:r>
            <a:r>
              <a:rPr lang="zh-CN" altLang="en-US" sz="2400" kern="0" dirty="0">
                <a:latin typeface="微软雅黑" panose="020B0503020204020204" pitchFamily="34" charset="-122"/>
                <a:ea typeface="微软雅黑" panose="020B0503020204020204" pitchFamily="34" charset="-122"/>
                <a:cs typeface="+mn-ea"/>
                <a:sym typeface="+mn-lt"/>
              </a:rPr>
              <a:t>据结构和硬件的共同测试。</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页</a:t>
            </a:r>
            <a:r>
              <a:rPr lang="zh-CN" altLang="en-US" sz="2400" kern="0" dirty="0">
                <a:latin typeface="微软雅黑" panose="020B0503020204020204" pitchFamily="34" charset="-122"/>
                <a:ea typeface="微软雅黑" panose="020B0503020204020204" pitchFamily="34" charset="-122"/>
                <a:cs typeface="+mn-ea"/>
                <a:sym typeface="+mn-lt"/>
              </a:rPr>
              <a:t>面相关的主要操作。包括了</a:t>
            </a:r>
            <a:r>
              <a:rPr lang="en-US" altLang="zh-CN" sz="2400" kern="0" dirty="0">
                <a:latin typeface="微软雅黑" panose="020B0503020204020204" pitchFamily="34" charset="-122"/>
                <a:ea typeface="微软雅黑" panose="020B0503020204020204" pitchFamily="34" charset="-122"/>
                <a:cs typeface="+mn-ea"/>
                <a:sym typeface="+mn-lt"/>
              </a:rPr>
              <a:t>LRU</a:t>
            </a:r>
            <a:r>
              <a:rPr lang="zh-CN" altLang="en-US" sz="2400" kern="0" dirty="0">
                <a:latin typeface="微软雅黑" panose="020B0503020204020204" pitchFamily="34" charset="-122"/>
                <a:ea typeface="微软雅黑" panose="020B0503020204020204" pitchFamily="34" charset="-122"/>
                <a:cs typeface="+mn-ea"/>
                <a:sym typeface="+mn-lt"/>
              </a:rPr>
              <a:t>调度算法（</a:t>
            </a:r>
            <a:r>
              <a:rPr lang="en-US" altLang="zh-CN" sz="2400" kern="0" dirty="0">
                <a:latin typeface="微软雅黑" panose="020B0503020204020204" pitchFamily="34" charset="-122"/>
                <a:ea typeface="微软雅黑" panose="020B0503020204020204" pitchFamily="34" charset="-122"/>
                <a:cs typeface="+mn-ea"/>
                <a:sym typeface="+mn-lt"/>
              </a:rPr>
              <a:t>PageFrame.java PageList.java</a:t>
            </a:r>
            <a:r>
              <a:rPr lang="zh-CN" altLang="en-US" sz="2400" kern="0" dirty="0">
                <a:latin typeface="微软雅黑" panose="020B0503020204020204" pitchFamily="34" charset="-122"/>
                <a:ea typeface="微软雅黑" panose="020B0503020204020204" pitchFamily="34" charset="-122"/>
                <a:cs typeface="+mn-ea"/>
                <a:sym typeface="+mn-lt"/>
              </a:rPr>
              <a:t>）、</a:t>
            </a:r>
            <a:r>
              <a:rPr lang="en-US" altLang="zh-CN" sz="2400" kern="0" dirty="0">
                <a:latin typeface="微软雅黑" panose="020B0503020204020204" pitchFamily="34" charset="-122"/>
                <a:ea typeface="微软雅黑" panose="020B0503020204020204" pitchFamily="34" charset="-122"/>
                <a:cs typeface="+mn-ea"/>
                <a:sym typeface="+mn-lt"/>
              </a:rPr>
              <a:t>MMU </a:t>
            </a:r>
            <a:r>
              <a:rPr lang="zh-CN" altLang="en-US" sz="2400" kern="0" dirty="0">
                <a:latin typeface="微软雅黑" panose="020B0503020204020204" pitchFamily="34" charset="-122"/>
                <a:ea typeface="微软雅黑" panose="020B0503020204020204" pitchFamily="34" charset="-122"/>
                <a:cs typeface="+mn-ea"/>
                <a:sym typeface="+mn-lt"/>
              </a:rPr>
              <a:t>地址变换（</a:t>
            </a:r>
            <a:r>
              <a:rPr lang="en-US" altLang="zh-CN" sz="2400" kern="0" dirty="0">
                <a:latin typeface="微软雅黑" panose="020B0503020204020204" pitchFamily="34" charset="-122"/>
                <a:ea typeface="微软雅黑" panose="020B0503020204020204" pitchFamily="34" charset="-122"/>
                <a:cs typeface="+mn-ea"/>
                <a:sym typeface="+mn-lt"/>
              </a:rPr>
              <a:t>MMU.java</a:t>
            </a:r>
            <a:r>
              <a:rPr lang="zh-CN" altLang="en-US" sz="2400" kern="0" dirty="0">
                <a:latin typeface="微软雅黑" panose="020B0503020204020204" pitchFamily="34" charset="-122"/>
                <a:ea typeface="微软雅黑" panose="020B0503020204020204" pitchFamily="34" charset="-122"/>
                <a:cs typeface="+mn-ea"/>
                <a:sym typeface="+mn-lt"/>
              </a:rPr>
              <a:t>）、页表生成与虚页（</a:t>
            </a:r>
            <a:r>
              <a:rPr lang="en-US" altLang="zh-CN" sz="2400" kern="0" dirty="0">
                <a:latin typeface="微软雅黑" panose="020B0503020204020204" pitchFamily="34" charset="-122"/>
                <a:ea typeface="微软雅黑" panose="020B0503020204020204" pitchFamily="34" charset="-122"/>
                <a:cs typeface="+mn-ea"/>
                <a:sym typeface="+mn-lt"/>
              </a:rPr>
              <a:t>PageList.java</a:t>
            </a:r>
            <a:r>
              <a:rPr lang="zh-CN" altLang="en-US" sz="2400" kern="0" dirty="0">
                <a:latin typeface="微软雅黑" panose="020B0503020204020204" pitchFamily="34" charset="-122"/>
                <a:ea typeface="微软雅黑" panose="020B0503020204020204" pitchFamily="34" charset="-122"/>
                <a:cs typeface="+mn-ea"/>
                <a:sym typeface="+mn-lt"/>
              </a:rPr>
              <a:t>）、页面调度算法（先来先服务）（</a:t>
            </a:r>
            <a:r>
              <a:rPr lang="en-US" altLang="zh-CN" sz="2400" kern="0" dirty="0">
                <a:latin typeface="微软雅黑" panose="020B0503020204020204" pitchFamily="34" charset="-122"/>
                <a:ea typeface="微软雅黑" panose="020B0503020204020204" pitchFamily="34" charset="-122"/>
                <a:cs typeface="+mn-ea"/>
                <a:sym typeface="+mn-lt"/>
              </a:rPr>
              <a:t>PageList.java</a:t>
            </a:r>
            <a:r>
              <a:rPr lang="zh-CN" altLang="en-US" sz="2400" kern="0" dirty="0">
                <a:latin typeface="微软雅黑" panose="020B0503020204020204" pitchFamily="34" charset="-122"/>
                <a:ea typeface="微软雅黑" panose="020B0503020204020204" pitchFamily="34" charset="-122"/>
                <a:cs typeface="+mn-ea"/>
                <a:sym typeface="+mn-lt"/>
              </a:rPr>
              <a:t>）、页面分配与回收算法（</a:t>
            </a:r>
            <a:r>
              <a:rPr lang="en-US" altLang="zh-CN" sz="2400" kern="0" dirty="0">
                <a:latin typeface="微软雅黑" panose="020B0503020204020204" pitchFamily="34" charset="-122"/>
                <a:ea typeface="微软雅黑" panose="020B0503020204020204" pitchFamily="34" charset="-122"/>
                <a:cs typeface="+mn-ea"/>
                <a:sym typeface="+mn-lt"/>
              </a:rPr>
              <a:t>Memory.java</a:t>
            </a:r>
            <a:r>
              <a:rPr lang="zh-CN" altLang="en-US" sz="2400" kern="0" dirty="0">
                <a:latin typeface="微软雅黑" panose="020B0503020204020204" pitchFamily="34" charset="-122"/>
                <a:ea typeface="微软雅黑" panose="020B0503020204020204" pitchFamily="34" charset="-122"/>
                <a:cs typeface="+mn-ea"/>
                <a:sym typeface="+mn-lt"/>
              </a:rPr>
              <a:t>）、访问和处理快表的算法（</a:t>
            </a:r>
            <a:r>
              <a:rPr lang="en-US" altLang="zh-CN" sz="2400" kern="0" dirty="0">
                <a:latin typeface="微软雅黑" panose="020B0503020204020204" pitchFamily="34" charset="-122"/>
                <a:ea typeface="微软雅黑" panose="020B0503020204020204" pitchFamily="34" charset="-122"/>
                <a:cs typeface="+mn-ea"/>
                <a:sym typeface="+mn-lt"/>
              </a:rPr>
              <a:t>TLB.java</a:t>
            </a:r>
            <a:r>
              <a:rPr lang="zh-CN" altLang="en-US" sz="2400" kern="0" dirty="0">
                <a:latin typeface="微软雅黑" panose="020B0503020204020204" pitchFamily="34" charset="-122"/>
                <a:ea typeface="微软雅黑" panose="020B0503020204020204" pitchFamily="34" charset="-122"/>
                <a:cs typeface="+mn-ea"/>
                <a:sym typeface="+mn-lt"/>
              </a:rPr>
              <a:t>）。</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进</a:t>
            </a:r>
            <a:r>
              <a:rPr lang="zh-CN" altLang="en-US" sz="2400" kern="0" dirty="0">
                <a:latin typeface="微软雅黑" panose="020B0503020204020204" pitchFamily="34" charset="-122"/>
                <a:ea typeface="微软雅黑" panose="020B0503020204020204" pitchFamily="34" charset="-122"/>
                <a:cs typeface="+mn-ea"/>
                <a:sym typeface="+mn-lt"/>
              </a:rPr>
              <a:t>程同步相关操作（</a:t>
            </a:r>
            <a:r>
              <a:rPr lang="en-US" altLang="zh-CN" sz="2400" kern="0" dirty="0">
                <a:latin typeface="微软雅黑" panose="020B0503020204020204" pitchFamily="34" charset="-122"/>
                <a:ea typeface="微软雅黑" panose="020B0503020204020204" pitchFamily="34" charset="-122"/>
                <a:cs typeface="+mn-ea"/>
                <a:sym typeface="+mn-lt"/>
              </a:rPr>
              <a:t>class </a:t>
            </a:r>
            <a:r>
              <a:rPr lang="en-US" altLang="zh-CN" sz="2400" kern="0" dirty="0" err="1">
                <a:latin typeface="微软雅黑" panose="020B0503020204020204" pitchFamily="34" charset="-122"/>
                <a:ea typeface="微软雅黑" panose="020B0503020204020204" pitchFamily="34" charset="-122"/>
                <a:cs typeface="+mn-ea"/>
                <a:sym typeface="+mn-lt"/>
              </a:rPr>
              <a:t>Job_Dispatch</a:t>
            </a:r>
            <a:r>
              <a:rPr lang="en-US" altLang="zh-CN" sz="2400" kern="0" dirty="0">
                <a:latin typeface="微软雅黑" panose="020B0503020204020204" pitchFamily="34" charset="-122"/>
                <a:ea typeface="微软雅黑" panose="020B0503020204020204" pitchFamily="34" charset="-122"/>
                <a:cs typeface="+mn-ea"/>
                <a:sym typeface="+mn-lt"/>
              </a:rPr>
              <a:t> extends Thread</a:t>
            </a:r>
            <a:r>
              <a:rPr lang="zh-CN" altLang="en-US" sz="2400" kern="0" dirty="0">
                <a:latin typeface="微软雅黑" panose="020B0503020204020204" pitchFamily="34" charset="-122"/>
                <a:ea typeface="微软雅黑" panose="020B0503020204020204" pitchFamily="34" charset="-122"/>
                <a:cs typeface="+mn-ea"/>
                <a:sym typeface="+mn-lt"/>
              </a:rPr>
              <a:t>）</a:t>
            </a:r>
          </a:p>
          <a:p>
            <a:pPr>
              <a:lnSpc>
                <a:spcPct val="130000"/>
              </a:lnSpc>
              <a:spcBef>
                <a:spcPts val="600"/>
              </a:spcBef>
            </a:pP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最</a:t>
            </a:r>
            <a:r>
              <a:rPr lang="zh-CN" altLang="en-US" sz="2400" kern="0" dirty="0">
                <a:latin typeface="微软雅黑" panose="020B0503020204020204" pitchFamily="34" charset="-122"/>
                <a:ea typeface="微软雅黑" panose="020B0503020204020204" pitchFamily="34" charset="-122"/>
                <a:cs typeface="+mn-ea"/>
                <a:sym typeface="+mn-lt"/>
              </a:rPr>
              <a:t>后的界面设计以及综合调试。（</a:t>
            </a:r>
            <a:r>
              <a:rPr lang="en-US" altLang="zh-CN" sz="2400" kern="0" dirty="0">
                <a:latin typeface="微软雅黑" panose="020B0503020204020204" pitchFamily="34" charset="-122"/>
                <a:ea typeface="微软雅黑" panose="020B0503020204020204" pitchFamily="34" charset="-122"/>
                <a:cs typeface="+mn-ea"/>
                <a:sym typeface="+mn-lt"/>
              </a:rPr>
              <a:t>Interface.java</a:t>
            </a:r>
            <a:r>
              <a:rPr lang="zh-CN" altLang="en-US" sz="2400" kern="0" dirty="0">
                <a:latin typeface="微软雅黑" panose="020B0503020204020204" pitchFamily="34" charset="-122"/>
                <a:ea typeface="微软雅黑" panose="020B0503020204020204" pitchFamily="34" charset="-122"/>
                <a:cs typeface="+mn-ea"/>
                <a:sym typeface="+mn-lt"/>
              </a:rPr>
              <a:t>）</a:t>
            </a: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0406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740400" y="11136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09650" y="504825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1125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5542002" y="447351"/>
            <a:ext cx="1107996" cy="646331"/>
          </a:xfrm>
          <a:prstGeom prst="rect">
            <a:avLst/>
          </a:prstGeom>
        </p:spPr>
        <p:txBody>
          <a:bodyPr wrap="none">
            <a:spAutoFit/>
          </a:bodyPr>
          <a:lstStyle/>
          <a:p>
            <a:r>
              <a:rPr lang="zh-CN" altLang="en-US" sz="3600" b="1" dirty="0"/>
              <a:t>分工</a:t>
            </a:r>
          </a:p>
        </p:txBody>
      </p:sp>
      <p:sp>
        <p:nvSpPr>
          <p:cNvPr id="2" name="文本框 1">
            <a:extLst>
              <a:ext uri="{FF2B5EF4-FFF2-40B4-BE49-F238E27FC236}">
                <a16:creationId xmlns:a16="http://schemas.microsoft.com/office/drawing/2014/main" id="{324CACCB-5E90-4CD4-B262-FD03232592C7}"/>
              </a:ext>
            </a:extLst>
          </p:cNvPr>
          <p:cNvSpPr txBox="1"/>
          <p:nvPr/>
        </p:nvSpPr>
        <p:spPr>
          <a:xfrm>
            <a:off x="325120" y="1399399"/>
            <a:ext cx="11582400" cy="5879751"/>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李润隆（组员）：</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数</a:t>
            </a:r>
            <a:r>
              <a:rPr lang="zh-CN" altLang="en-US" sz="2400" kern="0" dirty="0">
                <a:latin typeface="微软雅黑" panose="020B0503020204020204" pitchFamily="34" charset="-122"/>
                <a:ea typeface="微软雅黑" panose="020B0503020204020204" pitchFamily="34" charset="-122"/>
                <a:cs typeface="+mn-ea"/>
                <a:sym typeface="+mn-lt"/>
              </a:rPr>
              <a:t>据结构设计和仿真（</a:t>
            </a:r>
            <a:r>
              <a:rPr lang="en-US" altLang="zh-CN" sz="2400" kern="0" dirty="0">
                <a:latin typeface="微软雅黑" panose="020B0503020204020204" pitchFamily="34" charset="-122"/>
                <a:ea typeface="微软雅黑" panose="020B0503020204020204" pitchFamily="34" charset="-122"/>
                <a:cs typeface="+mn-ea"/>
                <a:sym typeface="+mn-lt"/>
              </a:rPr>
              <a:t>PageList.java PCB.java PCBTable.java Instruction.java</a:t>
            </a:r>
          </a:p>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JCB.java JCBQueue.java TLB.java</a:t>
            </a:r>
            <a:r>
              <a:rPr lang="zh-CN" altLang="en-US" sz="2400" kern="0" dirty="0">
                <a:latin typeface="微软雅黑" panose="020B0503020204020204" pitchFamily="34" charset="-122"/>
                <a:ea typeface="微软雅黑" panose="020B0503020204020204" pitchFamily="34" charset="-122"/>
                <a:cs typeface="+mn-ea"/>
                <a:sym typeface="+mn-lt"/>
              </a:rPr>
              <a:t>）</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数</a:t>
            </a:r>
            <a:r>
              <a:rPr lang="zh-CN" altLang="en-US" sz="2400" kern="0" dirty="0">
                <a:latin typeface="微软雅黑" panose="020B0503020204020204" pitchFamily="34" charset="-122"/>
                <a:ea typeface="微软雅黑" panose="020B0503020204020204" pitchFamily="34" charset="-122"/>
                <a:cs typeface="+mn-ea"/>
                <a:sym typeface="+mn-lt"/>
              </a:rPr>
              <a:t>据结构和硬件的共同测试。</a:t>
            </a:r>
          </a:p>
          <a:p>
            <a:pPr>
              <a:lnSpc>
                <a:spcPct val="130000"/>
              </a:lnSpc>
              <a:spcBef>
                <a:spcPts val="600"/>
              </a:spcBef>
            </a:pP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进</a:t>
            </a:r>
            <a:r>
              <a:rPr lang="zh-CN" altLang="en-US" sz="2400" kern="0" dirty="0">
                <a:latin typeface="微软雅黑" panose="020B0503020204020204" pitchFamily="34" charset="-122"/>
                <a:ea typeface="微软雅黑" panose="020B0503020204020204" pitchFamily="34" charset="-122"/>
                <a:cs typeface="+mn-ea"/>
                <a:sym typeface="+mn-lt"/>
              </a:rPr>
              <a:t>程相关的主要操作。包括进程原语的编写（</a:t>
            </a:r>
            <a:r>
              <a:rPr lang="en-US" altLang="zh-CN" sz="2400" kern="0" dirty="0">
                <a:latin typeface="微软雅黑" panose="020B0503020204020204" pitchFamily="34" charset="-122"/>
                <a:ea typeface="微软雅黑" panose="020B0503020204020204" pitchFamily="34" charset="-122"/>
                <a:cs typeface="+mn-ea"/>
                <a:sym typeface="+mn-lt"/>
              </a:rPr>
              <a:t>CPU.java</a:t>
            </a:r>
            <a:r>
              <a:rPr lang="zh-CN" altLang="en-US" sz="2400" kern="0" dirty="0">
                <a:latin typeface="微软雅黑" panose="020B0503020204020204" pitchFamily="34" charset="-122"/>
                <a:ea typeface="微软雅黑" panose="020B0503020204020204" pitchFamily="34" charset="-122"/>
                <a:cs typeface="+mn-ea"/>
                <a:sym typeface="+mn-lt"/>
              </a:rPr>
              <a:t>）、</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进程调度、作业调度过程及算法（</a:t>
            </a:r>
            <a:r>
              <a:rPr lang="en-US" altLang="zh-CN" sz="2400" kern="0" dirty="0">
                <a:latin typeface="微软雅黑" panose="020B0503020204020204" pitchFamily="34" charset="-122"/>
                <a:ea typeface="微软雅黑" panose="020B0503020204020204" pitchFamily="34" charset="-122"/>
                <a:cs typeface="+mn-ea"/>
                <a:sym typeface="+mn-lt"/>
              </a:rPr>
              <a:t>class </a:t>
            </a:r>
            <a:r>
              <a:rPr lang="en-US" altLang="zh-CN" sz="2400" kern="0" dirty="0" err="1">
                <a:latin typeface="微软雅黑" panose="020B0503020204020204" pitchFamily="34" charset="-122"/>
                <a:ea typeface="微软雅黑" panose="020B0503020204020204" pitchFamily="34" charset="-122"/>
                <a:cs typeface="+mn-ea"/>
                <a:sym typeface="+mn-lt"/>
              </a:rPr>
              <a:t>Job_Dispatch</a:t>
            </a:r>
            <a:r>
              <a:rPr lang="en-US" altLang="zh-CN" sz="2400" kern="0" dirty="0">
                <a:latin typeface="微软雅黑" panose="020B0503020204020204" pitchFamily="34" charset="-122"/>
                <a:ea typeface="微软雅黑" panose="020B0503020204020204" pitchFamily="34" charset="-122"/>
                <a:cs typeface="+mn-ea"/>
                <a:sym typeface="+mn-lt"/>
              </a:rPr>
              <a:t> extends Thread</a:t>
            </a:r>
            <a:r>
              <a:rPr lang="zh-CN" altLang="en-US" sz="2400" kern="0" dirty="0">
                <a:latin typeface="微软雅黑" panose="020B0503020204020204" pitchFamily="34" charset="-122"/>
                <a:ea typeface="微软雅黑" panose="020B0503020204020204" pitchFamily="34" charset="-122"/>
                <a:cs typeface="+mn-ea"/>
                <a:sym typeface="+mn-lt"/>
              </a:rPr>
              <a:t>）、</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作业及进程并发环境（</a:t>
            </a:r>
            <a:r>
              <a:rPr lang="en-US" altLang="zh-CN" sz="2400" kern="0" dirty="0">
                <a:latin typeface="微软雅黑" panose="020B0503020204020204" pitchFamily="34" charset="-122"/>
                <a:ea typeface="微软雅黑" panose="020B0503020204020204" pitchFamily="34" charset="-122"/>
                <a:cs typeface="+mn-ea"/>
                <a:sym typeface="+mn-lt"/>
              </a:rPr>
              <a:t>class </a:t>
            </a:r>
            <a:r>
              <a:rPr lang="en-US" altLang="zh-CN" sz="2400" kern="0" dirty="0" err="1">
                <a:latin typeface="微软雅黑" panose="020B0503020204020204" pitchFamily="34" charset="-122"/>
                <a:ea typeface="微软雅黑" panose="020B0503020204020204" pitchFamily="34" charset="-122"/>
                <a:cs typeface="+mn-ea"/>
                <a:sym typeface="+mn-lt"/>
              </a:rPr>
              <a:t>Job_Dispatch</a:t>
            </a:r>
            <a:r>
              <a:rPr lang="en-US" altLang="zh-CN" sz="2400" kern="0" dirty="0">
                <a:latin typeface="微软雅黑" panose="020B0503020204020204" pitchFamily="34" charset="-122"/>
                <a:ea typeface="微软雅黑" panose="020B0503020204020204" pitchFamily="34" charset="-122"/>
                <a:cs typeface="+mn-ea"/>
                <a:sym typeface="+mn-lt"/>
              </a:rPr>
              <a:t> extends Thread</a:t>
            </a:r>
            <a:r>
              <a:rPr lang="zh-CN" altLang="en-US" sz="2400" kern="0" dirty="0">
                <a:latin typeface="微软雅黑" panose="020B0503020204020204" pitchFamily="34" charset="-122"/>
                <a:ea typeface="微软雅黑" panose="020B0503020204020204" pitchFamily="34" charset="-122"/>
                <a:cs typeface="+mn-ea"/>
                <a:sym typeface="+mn-lt"/>
              </a:rPr>
              <a:t>）。</a:t>
            </a: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作</a:t>
            </a:r>
            <a:r>
              <a:rPr lang="zh-CN" altLang="en-US" sz="2400" kern="0" dirty="0">
                <a:latin typeface="微软雅黑" panose="020B0503020204020204" pitchFamily="34" charset="-122"/>
                <a:ea typeface="微软雅黑" panose="020B0503020204020204" pitchFamily="34" charset="-122"/>
                <a:cs typeface="+mn-ea"/>
                <a:sym typeface="+mn-lt"/>
              </a:rPr>
              <a:t>业以及进程的读入（</a:t>
            </a:r>
            <a:r>
              <a:rPr lang="en-US" altLang="zh-CN" sz="2400" kern="0" dirty="0">
                <a:latin typeface="微软雅黑" panose="020B0503020204020204" pitchFamily="34" charset="-122"/>
                <a:ea typeface="微软雅黑" panose="020B0503020204020204" pitchFamily="34" charset="-122"/>
                <a:cs typeface="+mn-ea"/>
                <a:sym typeface="+mn-lt"/>
              </a:rPr>
              <a:t>public PCB </a:t>
            </a:r>
            <a:r>
              <a:rPr lang="en-US" altLang="zh-CN" sz="2400" kern="0" dirty="0" err="1">
                <a:latin typeface="微软雅黑" panose="020B0503020204020204" pitchFamily="34" charset="-122"/>
                <a:ea typeface="微软雅黑" panose="020B0503020204020204" pitchFamily="34" charset="-122"/>
                <a:cs typeface="+mn-ea"/>
                <a:sym typeface="+mn-lt"/>
              </a:rPr>
              <a:t>createpcb</a:t>
            </a:r>
            <a:r>
              <a:rPr lang="en-US" altLang="zh-CN" sz="2400" kern="0" dirty="0">
                <a:latin typeface="微软雅黑" panose="020B0503020204020204" pitchFamily="34" charset="-122"/>
                <a:ea typeface="微软雅黑" panose="020B0503020204020204" pitchFamily="34" charset="-122"/>
                <a:cs typeface="+mn-ea"/>
                <a:sym typeface="+mn-lt"/>
              </a:rPr>
              <a:t>(JCB </a:t>
            </a:r>
            <a:r>
              <a:rPr lang="en-US" altLang="zh-CN" sz="2400" kern="0" dirty="0" err="1">
                <a:latin typeface="微软雅黑" panose="020B0503020204020204" pitchFamily="34" charset="-122"/>
                <a:ea typeface="微软雅黑" panose="020B0503020204020204" pitchFamily="34" charset="-122"/>
                <a:cs typeface="+mn-ea"/>
                <a:sym typeface="+mn-lt"/>
              </a:rPr>
              <a:t>jcb,int</a:t>
            </a:r>
            <a:r>
              <a:rPr lang="en-US" altLang="zh-CN" sz="2400" kern="0" dirty="0">
                <a:latin typeface="微软雅黑" panose="020B0503020204020204" pitchFamily="34" charset="-122"/>
                <a:ea typeface="微软雅黑" panose="020B0503020204020204" pitchFamily="34" charset="-122"/>
                <a:cs typeface="+mn-ea"/>
                <a:sym typeface="+mn-lt"/>
              </a:rPr>
              <a:t> </a:t>
            </a:r>
            <a:r>
              <a:rPr lang="en-US" altLang="zh-CN" sz="2400" kern="0" dirty="0" err="1">
                <a:latin typeface="微软雅黑" panose="020B0503020204020204" pitchFamily="34" charset="-122"/>
                <a:ea typeface="微软雅黑" panose="020B0503020204020204" pitchFamily="34" charset="-122"/>
                <a:cs typeface="+mn-ea"/>
                <a:sym typeface="+mn-lt"/>
              </a:rPr>
              <a:t>i</a:t>
            </a:r>
            <a:r>
              <a:rPr lang="en-US" altLang="zh-CN" sz="2400" kern="0" dirty="0">
                <a:latin typeface="微软雅黑" panose="020B0503020204020204" pitchFamily="34" charset="-122"/>
                <a:ea typeface="微软雅黑" panose="020B0503020204020204" pitchFamily="34" charset="-122"/>
                <a:cs typeface="+mn-ea"/>
                <a:sym typeface="+mn-lt"/>
              </a:rPr>
              <a:t>) throws Exception</a:t>
            </a:r>
            <a:r>
              <a:rPr lang="zh-CN" altLang="en-US" sz="2400" kern="0" dirty="0">
                <a:latin typeface="微软雅黑" panose="020B0503020204020204" pitchFamily="34" charset="-122"/>
                <a:ea typeface="微软雅黑" panose="020B0503020204020204" pitchFamily="34" charset="-122"/>
                <a:cs typeface="+mn-ea"/>
                <a:sym typeface="+mn-lt"/>
              </a:rPr>
              <a:t>）</a:t>
            </a:r>
          </a:p>
          <a:p>
            <a:pPr>
              <a:lnSpc>
                <a:spcPct val="130000"/>
              </a:lnSpc>
              <a:spcBef>
                <a:spcPts val="600"/>
              </a:spcBef>
            </a:pPr>
            <a:r>
              <a:rPr lang="zh-CN" altLang="en-US" sz="2400" kern="0" dirty="0">
                <a:solidFill>
                  <a:srgbClr val="FF0000"/>
                </a:solidFill>
                <a:latin typeface="微软雅黑" panose="020B0503020204020204" pitchFamily="34" charset="-122"/>
                <a:ea typeface="微软雅黑" panose="020B0503020204020204" pitchFamily="34" charset="-122"/>
                <a:cs typeface="+mn-ea"/>
                <a:sym typeface="+mn-lt"/>
              </a:rPr>
              <a:t>最</a:t>
            </a:r>
            <a:r>
              <a:rPr lang="zh-CN" altLang="en-US" sz="2400" kern="0" dirty="0">
                <a:latin typeface="微软雅黑" panose="020B0503020204020204" pitchFamily="34" charset="-122"/>
                <a:ea typeface="微软雅黑" panose="020B0503020204020204" pitchFamily="34" charset="-122"/>
                <a:cs typeface="+mn-ea"/>
                <a:sym typeface="+mn-lt"/>
              </a:rPr>
              <a:t>后的界面设计以及综合调试。</a:t>
            </a:r>
          </a:p>
          <a:p>
            <a:pPr>
              <a:lnSpc>
                <a:spcPct val="130000"/>
              </a:lnSpc>
              <a:spcBef>
                <a:spcPts val="600"/>
              </a:spcBef>
            </a:pP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326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zh-CN" altLang="en-US" dirty="0"/>
              <a:t>三</a:t>
            </a:r>
            <a:endParaRPr lang="en-US" dirty="0"/>
          </a:p>
        </p:txBody>
      </p:sp>
      <p:sp>
        <p:nvSpPr>
          <p:cNvPr id="3" name="Text Placeholder 2"/>
          <p:cNvSpPr>
            <a:spLocks noGrp="1"/>
          </p:cNvSpPr>
          <p:nvPr>
            <p:ph type="body" sz="quarter" idx="11"/>
          </p:nvPr>
        </p:nvSpPr>
        <p:spPr>
          <a:xfrm>
            <a:off x="4202430" y="3276600"/>
            <a:ext cx="3684270" cy="757130"/>
          </a:xfrm>
        </p:spPr>
        <p:txBody>
          <a:bodyPr/>
          <a:lstStyle/>
          <a:p>
            <a:r>
              <a:rPr lang="zh-CN" altLang="en-US" dirty="0"/>
              <a:t>硬件仿真</a:t>
            </a:r>
          </a:p>
        </p:txBody>
      </p:sp>
    </p:spTree>
    <p:extLst>
      <p:ext uri="{BB962C8B-B14F-4D97-AF65-F5344CB8AC3E}">
        <p14:creationId xmlns:p14="http://schemas.microsoft.com/office/powerpoint/2010/main" val="79826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740400" y="1113649"/>
            <a:ext cx="711200" cy="190500"/>
            <a:chOff x="914400" y="4953000"/>
            <a:chExt cx="711200" cy="190500"/>
          </a:xfrm>
        </p:grpSpPr>
        <p:cxnSp>
          <p:nvCxnSpPr>
            <p:cNvPr id="6" name="Straight Connector 5"/>
            <p:cNvCxnSpPr/>
            <p:nvPr userDrawn="1"/>
          </p:nvCxnSpPr>
          <p:spPr>
            <a:xfrm>
              <a:off x="914400" y="4953000"/>
              <a:ext cx="711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009650" y="504825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11250" y="5143500"/>
              <a:ext cx="3175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5080337" y="467318"/>
            <a:ext cx="2031325" cy="646331"/>
          </a:xfrm>
          <a:prstGeom prst="rect">
            <a:avLst/>
          </a:prstGeom>
        </p:spPr>
        <p:txBody>
          <a:bodyPr wrap="none">
            <a:spAutoFit/>
          </a:bodyPr>
          <a:lstStyle/>
          <a:p>
            <a:r>
              <a:rPr lang="zh-CN" altLang="en-US" sz="3600" b="1" dirty="0"/>
              <a:t>硬件仿真</a:t>
            </a:r>
          </a:p>
        </p:txBody>
      </p:sp>
      <p:sp>
        <p:nvSpPr>
          <p:cNvPr id="2" name="文本框 1">
            <a:extLst>
              <a:ext uri="{FF2B5EF4-FFF2-40B4-BE49-F238E27FC236}">
                <a16:creationId xmlns:a16="http://schemas.microsoft.com/office/drawing/2014/main" id="{324CACCB-5E90-4CD4-B262-FD03232592C7}"/>
              </a:ext>
            </a:extLst>
          </p:cNvPr>
          <p:cNvSpPr txBox="1"/>
          <p:nvPr/>
        </p:nvSpPr>
        <p:spPr>
          <a:xfrm>
            <a:off x="121920" y="1352268"/>
            <a:ext cx="4084320" cy="5901295"/>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时钟</a:t>
            </a:r>
            <a:r>
              <a:rPr lang="en-US" altLang="zh-CN" sz="2400" kern="0" dirty="0">
                <a:latin typeface="微软雅黑" panose="020B0503020204020204" pitchFamily="34" charset="-122"/>
                <a:ea typeface="微软雅黑" panose="020B0503020204020204" pitchFamily="34" charset="-122"/>
                <a:cs typeface="+mn-ea"/>
                <a:sym typeface="+mn-lt"/>
              </a:rPr>
              <a:t>(Clock.java)</a:t>
            </a:r>
          </a:p>
          <a:p>
            <a:pPr>
              <a:lnSpc>
                <a:spcPct val="130000"/>
              </a:lnSpc>
              <a:spcBef>
                <a:spcPts val="600"/>
              </a:spcBef>
            </a:pPr>
            <a:r>
              <a:rPr lang="zh-CN" altLang="en-US" sz="2200" kern="0" dirty="0">
                <a:latin typeface="微软雅黑" panose="020B0503020204020204" pitchFamily="34" charset="-122"/>
                <a:ea typeface="微软雅黑" panose="020B0503020204020204" pitchFamily="34" charset="-122"/>
                <a:cs typeface="+mn-ea"/>
                <a:sym typeface="+mn-lt"/>
              </a:rPr>
              <a:t>使用了一个单独的时钟线程来进行计时，在开机的时候时钟线程开始运行，每过</a:t>
            </a:r>
            <a:r>
              <a:rPr lang="en-US" altLang="zh-CN" sz="2200" kern="0" dirty="0">
                <a:latin typeface="微软雅黑" panose="020B0503020204020204" pitchFamily="34" charset="-122"/>
                <a:ea typeface="微软雅黑" panose="020B0503020204020204" pitchFamily="34" charset="-122"/>
                <a:cs typeface="+mn-ea"/>
                <a:sym typeface="+mn-lt"/>
              </a:rPr>
              <a:t>10ms</a:t>
            </a:r>
            <a:r>
              <a:rPr lang="zh-CN" altLang="en-US" sz="2200" kern="0" dirty="0">
                <a:latin typeface="微软雅黑" panose="020B0503020204020204" pitchFamily="34" charset="-122"/>
                <a:ea typeface="微软雅黑" panose="020B0503020204020204" pitchFamily="34" charset="-122"/>
                <a:cs typeface="+mn-ea"/>
                <a:sym typeface="+mn-lt"/>
              </a:rPr>
              <a:t>就发出一次时钟中断，随后进入等待状态，将机器时间加</a:t>
            </a:r>
            <a:r>
              <a:rPr lang="en-US" altLang="zh-CN" sz="2200" kern="0" dirty="0">
                <a:latin typeface="微软雅黑" panose="020B0503020204020204" pitchFamily="34" charset="-122"/>
                <a:ea typeface="微软雅黑" panose="020B0503020204020204" pitchFamily="34" charset="-122"/>
                <a:cs typeface="+mn-ea"/>
                <a:sym typeface="+mn-lt"/>
              </a:rPr>
              <a:t>10ms</a:t>
            </a:r>
            <a:r>
              <a:rPr lang="zh-CN" altLang="en-US" sz="2200" kern="0" dirty="0">
                <a:latin typeface="微软雅黑" panose="020B0503020204020204" pitchFamily="34" charset="-122"/>
                <a:ea typeface="微软雅黑" panose="020B0503020204020204" pitchFamily="34" charset="-122"/>
                <a:cs typeface="+mn-ea"/>
                <a:sym typeface="+mn-lt"/>
              </a:rPr>
              <a:t>，随后再将线程唤醒以保持同步，直到所有进程运行完毕后时钟线程结束，并且输出所有进程执行完毕的信息。时钟的运行与其他硬件设备无关。</a:t>
            </a:r>
          </a:p>
          <a:p>
            <a:pPr>
              <a:lnSpc>
                <a:spcPct val="130000"/>
              </a:lnSpc>
              <a:spcBef>
                <a:spcPts val="600"/>
              </a:spcBef>
            </a:pP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10" name="文本框 9">
            <a:extLst>
              <a:ext uri="{FF2B5EF4-FFF2-40B4-BE49-F238E27FC236}">
                <a16:creationId xmlns:a16="http://schemas.microsoft.com/office/drawing/2014/main" id="{7EE0068A-20E6-4CEE-807B-89607042AB6C}"/>
              </a:ext>
            </a:extLst>
          </p:cNvPr>
          <p:cNvSpPr txBox="1"/>
          <p:nvPr/>
        </p:nvSpPr>
        <p:spPr>
          <a:xfrm>
            <a:off x="4290696" y="1399399"/>
            <a:ext cx="4260850" cy="5541197"/>
          </a:xfrm>
          <a:prstGeom prst="rect">
            <a:avLst/>
          </a:prstGeom>
          <a:noFill/>
        </p:spPr>
        <p:txBody>
          <a:bodyPr wrap="square" rtlCol="0">
            <a:spAutoFit/>
          </a:bodyPr>
          <a:lstStyle/>
          <a:p>
            <a:pPr>
              <a:lnSpc>
                <a:spcPct val="130000"/>
              </a:lnSpc>
              <a:spcBef>
                <a:spcPts val="600"/>
              </a:spcBef>
            </a:pPr>
            <a:r>
              <a:rPr lang="zh-CN" altLang="en-US" sz="2400" kern="0" dirty="0">
                <a:latin typeface="微软雅黑" panose="020B0503020204020204" pitchFamily="34" charset="-122"/>
                <a:ea typeface="微软雅黑" panose="020B0503020204020204" pitchFamily="34" charset="-122"/>
                <a:cs typeface="+mn-ea"/>
                <a:sym typeface="+mn-lt"/>
              </a:rPr>
              <a:t>内存的设计和页框</a:t>
            </a:r>
            <a:r>
              <a:rPr lang="en-US" altLang="zh-CN" sz="2400" kern="0" dirty="0">
                <a:latin typeface="微软雅黑" panose="020B0503020204020204" pitchFamily="34" charset="-122"/>
                <a:ea typeface="微软雅黑" panose="020B0503020204020204" pitchFamily="34" charset="-122"/>
                <a:cs typeface="+mn-ea"/>
                <a:sym typeface="+mn-lt"/>
              </a:rPr>
              <a:t>(Memory.java PageFrame.java)</a:t>
            </a:r>
          </a:p>
          <a:p>
            <a:pPr>
              <a:lnSpc>
                <a:spcPct val="130000"/>
              </a:lnSpc>
              <a:spcBef>
                <a:spcPts val="600"/>
              </a:spcBef>
            </a:pPr>
            <a:r>
              <a:rPr lang="zh-CN" altLang="en-US" sz="2200" kern="0" dirty="0">
                <a:latin typeface="微软雅黑" panose="020B0503020204020204" pitchFamily="34" charset="-122"/>
                <a:ea typeface="微软雅黑" panose="020B0503020204020204" pitchFamily="34" charset="-122"/>
                <a:cs typeface="+mn-ea"/>
                <a:sym typeface="+mn-lt"/>
              </a:rPr>
              <a:t>设计了一个内存类，存放内存相关的信息以及内存划分后的页面，仿真内存大小</a:t>
            </a:r>
            <a:r>
              <a:rPr lang="en-US" altLang="zh-CN" sz="2200" kern="0" dirty="0">
                <a:latin typeface="微软雅黑" panose="020B0503020204020204" pitchFamily="34" charset="-122"/>
                <a:ea typeface="微软雅黑" panose="020B0503020204020204" pitchFamily="34" charset="-122"/>
                <a:cs typeface="+mn-ea"/>
                <a:sym typeface="+mn-lt"/>
              </a:rPr>
              <a:t>32KB</a:t>
            </a:r>
            <a:r>
              <a:rPr lang="zh-CN" altLang="en-US" sz="2200" kern="0" dirty="0">
                <a:latin typeface="微软雅黑" panose="020B0503020204020204" pitchFamily="34" charset="-122"/>
                <a:ea typeface="微软雅黑" panose="020B0503020204020204" pitchFamily="34" charset="-122"/>
                <a:cs typeface="+mn-ea"/>
                <a:sym typeface="+mn-lt"/>
              </a:rPr>
              <a:t>；仿真内存中页框数目，共</a:t>
            </a:r>
            <a:r>
              <a:rPr lang="en-US" altLang="zh-CN" sz="2200" kern="0" dirty="0">
                <a:latin typeface="微软雅黑" panose="020B0503020204020204" pitchFamily="34" charset="-122"/>
                <a:ea typeface="微软雅黑" panose="020B0503020204020204" pitchFamily="34" charset="-122"/>
                <a:cs typeface="+mn-ea"/>
                <a:sym typeface="+mn-lt"/>
              </a:rPr>
              <a:t>64</a:t>
            </a:r>
            <a:r>
              <a:rPr lang="zh-CN" altLang="en-US" sz="2200" kern="0" dirty="0">
                <a:latin typeface="微软雅黑" panose="020B0503020204020204" pitchFamily="34" charset="-122"/>
                <a:ea typeface="微软雅黑" panose="020B0503020204020204" pitchFamily="34" charset="-122"/>
                <a:cs typeface="+mn-ea"/>
                <a:sym typeface="+mn-lt"/>
              </a:rPr>
              <a:t>个；每个页框的大小，为</a:t>
            </a:r>
            <a:r>
              <a:rPr lang="en-US" altLang="zh-CN" sz="2200" kern="0" dirty="0">
                <a:latin typeface="微软雅黑" panose="020B0503020204020204" pitchFamily="34" charset="-122"/>
                <a:ea typeface="微软雅黑" panose="020B0503020204020204" pitchFamily="34" charset="-122"/>
                <a:cs typeface="+mn-ea"/>
                <a:sym typeface="+mn-lt"/>
              </a:rPr>
              <a:t>512B</a:t>
            </a:r>
            <a:r>
              <a:rPr lang="zh-CN" altLang="en-US" sz="2200" kern="0" dirty="0">
                <a:latin typeface="微软雅黑" panose="020B0503020204020204" pitchFamily="34" charset="-122"/>
                <a:ea typeface="微软雅黑" panose="020B0503020204020204" pitchFamily="34" charset="-122"/>
                <a:cs typeface="+mn-ea"/>
                <a:sym typeface="+mn-lt"/>
              </a:rPr>
              <a:t>；另外两个变量分别记录已经被占用的页框数以及空闲的页框数。</a:t>
            </a:r>
          </a:p>
          <a:p>
            <a:pPr>
              <a:lnSpc>
                <a:spcPct val="130000"/>
              </a:lnSpc>
              <a:spcBef>
                <a:spcPts val="600"/>
              </a:spcBef>
            </a:pPr>
            <a:endParaRPr lang="en-US" altLang="zh-CN" sz="2400"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3" name="矩形 2">
            <a:extLst>
              <a:ext uri="{FF2B5EF4-FFF2-40B4-BE49-F238E27FC236}">
                <a16:creationId xmlns:a16="http://schemas.microsoft.com/office/drawing/2014/main" id="{BE05B9B6-BBA8-4DDE-9102-9A51A43242A7}"/>
              </a:ext>
            </a:extLst>
          </p:cNvPr>
          <p:cNvSpPr/>
          <p:nvPr/>
        </p:nvSpPr>
        <p:spPr>
          <a:xfrm>
            <a:off x="8636002" y="1208899"/>
            <a:ext cx="2936238" cy="4520725"/>
          </a:xfrm>
          <a:prstGeom prst="rect">
            <a:avLst/>
          </a:prstGeom>
        </p:spPr>
        <p:txBody>
          <a:bodyPr wrap="square">
            <a:spAutoFit/>
          </a:bodyPr>
          <a:lstStyle/>
          <a:p>
            <a:pPr algn="just">
              <a:lnSpc>
                <a:spcPct val="240000"/>
              </a:lnSpc>
              <a:spcBef>
                <a:spcPts val="1700"/>
              </a:spcBef>
              <a:spcAft>
                <a:spcPts val="1650"/>
              </a:spcAft>
            </a:pPr>
            <a:r>
              <a:rPr lang="zh-CN" altLang="zh-CN" sz="2400" kern="0" dirty="0">
                <a:latin typeface="微软雅黑" panose="020B0503020204020204" pitchFamily="34" charset="-122"/>
                <a:ea typeface="微软雅黑" panose="020B0503020204020204" pitchFamily="34" charset="-122"/>
                <a:cs typeface="+mn-ea"/>
              </a:rPr>
              <a:t>外存（</a:t>
            </a:r>
            <a:r>
              <a:rPr lang="en-US" altLang="zh-CN" sz="2400" kern="0" dirty="0">
                <a:latin typeface="微软雅黑" panose="020B0503020204020204" pitchFamily="34" charset="-122"/>
                <a:ea typeface="微软雅黑" panose="020B0503020204020204" pitchFamily="34" charset="-122"/>
                <a:cs typeface="+mn-ea"/>
              </a:rPr>
              <a:t>Disk.java)</a:t>
            </a:r>
            <a:endParaRPr lang="zh-CN" altLang="zh-CN" sz="2400" kern="0" dirty="0">
              <a:latin typeface="微软雅黑" panose="020B0503020204020204" pitchFamily="34" charset="-122"/>
              <a:ea typeface="微软雅黑" panose="020B0503020204020204" pitchFamily="34" charset="-122"/>
              <a:cs typeface="+mn-ea"/>
            </a:endParaRPr>
          </a:p>
          <a:p>
            <a:r>
              <a:rPr lang="zh-CN" altLang="zh-CN" sz="2400" kern="0" dirty="0">
                <a:latin typeface="微软雅黑" panose="020B0503020204020204" pitchFamily="34" charset="-122"/>
                <a:ea typeface="微软雅黑" panose="020B0503020204020204" pitchFamily="34" charset="-122"/>
                <a:cs typeface="+mn-ea"/>
              </a:rPr>
              <a:t>仿真的磁盘包含一个柱面，有</a:t>
            </a:r>
            <a:r>
              <a:rPr lang="en-US" altLang="zh-CN" sz="2400" kern="0" dirty="0">
                <a:latin typeface="微软雅黑" panose="020B0503020204020204" pitchFamily="34" charset="-122"/>
                <a:ea typeface="微软雅黑" panose="020B0503020204020204" pitchFamily="34" charset="-122"/>
                <a:cs typeface="+mn-ea"/>
              </a:rPr>
              <a:t>32</a:t>
            </a:r>
            <a:r>
              <a:rPr lang="zh-CN" altLang="zh-CN" sz="2400" kern="0" dirty="0">
                <a:latin typeface="微软雅黑" panose="020B0503020204020204" pitchFamily="34" charset="-122"/>
                <a:ea typeface="微软雅黑" panose="020B0503020204020204" pitchFamily="34" charset="-122"/>
                <a:cs typeface="+mn-ea"/>
              </a:rPr>
              <a:t>个磁道，其中</a:t>
            </a:r>
            <a:r>
              <a:rPr lang="en-US" altLang="zh-CN" sz="2400" kern="0" dirty="0">
                <a:latin typeface="微软雅黑" panose="020B0503020204020204" pitchFamily="34" charset="-122"/>
                <a:ea typeface="微软雅黑" panose="020B0503020204020204" pitchFamily="34" charset="-122"/>
                <a:cs typeface="+mn-ea"/>
              </a:rPr>
              <a:t>1</a:t>
            </a:r>
            <a:r>
              <a:rPr lang="zh-CN" altLang="zh-CN" sz="2400" kern="0" dirty="0">
                <a:latin typeface="微软雅黑" panose="020B0503020204020204" pitchFamily="34" charset="-122"/>
                <a:ea typeface="微软雅黑" panose="020B0503020204020204" pitchFamily="34" charset="-122"/>
                <a:cs typeface="+mn-ea"/>
              </a:rPr>
              <a:t>个磁道中有</a:t>
            </a:r>
            <a:r>
              <a:rPr lang="en-US" altLang="zh-CN" sz="2400" kern="0" dirty="0">
                <a:latin typeface="微软雅黑" panose="020B0503020204020204" pitchFamily="34" charset="-122"/>
                <a:ea typeface="微软雅黑" panose="020B0503020204020204" pitchFamily="34" charset="-122"/>
                <a:cs typeface="+mn-ea"/>
              </a:rPr>
              <a:t>64</a:t>
            </a:r>
            <a:r>
              <a:rPr lang="zh-CN" altLang="zh-CN" sz="2400" kern="0" dirty="0">
                <a:latin typeface="微软雅黑" panose="020B0503020204020204" pitchFamily="34" charset="-122"/>
                <a:ea typeface="微软雅黑" panose="020B0503020204020204" pitchFamily="34" charset="-122"/>
                <a:cs typeface="+mn-ea"/>
              </a:rPr>
              <a:t>个扇区，</a:t>
            </a:r>
            <a:r>
              <a:rPr lang="en-US" altLang="zh-CN" sz="2400" kern="0" dirty="0">
                <a:latin typeface="微软雅黑" panose="020B0503020204020204" pitchFamily="34" charset="-122"/>
                <a:ea typeface="微软雅黑" panose="020B0503020204020204" pitchFamily="34" charset="-122"/>
                <a:cs typeface="+mn-ea"/>
              </a:rPr>
              <a:t>1</a:t>
            </a:r>
            <a:r>
              <a:rPr lang="zh-CN" altLang="zh-CN" sz="2400" kern="0" dirty="0">
                <a:latin typeface="微软雅黑" panose="020B0503020204020204" pitchFamily="34" charset="-122"/>
                <a:ea typeface="微软雅黑" panose="020B0503020204020204" pitchFamily="34" charset="-122"/>
                <a:cs typeface="+mn-ea"/>
              </a:rPr>
              <a:t>个扇区为</a:t>
            </a:r>
            <a:r>
              <a:rPr lang="en-US" altLang="zh-CN" sz="2400" kern="0" dirty="0">
                <a:latin typeface="微软雅黑" panose="020B0503020204020204" pitchFamily="34" charset="-122"/>
                <a:ea typeface="微软雅黑" panose="020B0503020204020204" pitchFamily="34" charset="-122"/>
                <a:cs typeface="+mn-ea"/>
              </a:rPr>
              <a:t>1</a:t>
            </a:r>
            <a:r>
              <a:rPr lang="zh-CN" altLang="zh-CN" sz="2400" kern="0" dirty="0">
                <a:latin typeface="微软雅黑" panose="020B0503020204020204" pitchFamily="34" charset="-122"/>
                <a:ea typeface="微软雅黑" panose="020B0503020204020204" pitchFamily="34" charset="-122"/>
                <a:cs typeface="+mn-ea"/>
              </a:rPr>
              <a:t>个物理块，每个物理块大小</a:t>
            </a:r>
            <a:r>
              <a:rPr lang="en-US" altLang="zh-CN" sz="2400" kern="0" dirty="0">
                <a:latin typeface="微软雅黑" panose="020B0503020204020204" pitchFamily="34" charset="-122"/>
                <a:ea typeface="微软雅黑" panose="020B0503020204020204" pitchFamily="34" charset="-122"/>
                <a:cs typeface="+mn-ea"/>
              </a:rPr>
              <a:t>512B</a:t>
            </a:r>
            <a:r>
              <a:rPr lang="zh-CN" altLang="zh-CN" sz="2400" kern="0" dirty="0">
                <a:latin typeface="微软雅黑" panose="020B0503020204020204" pitchFamily="34" charset="-122"/>
                <a:ea typeface="微软雅黑" panose="020B0503020204020204" pitchFamily="34" charset="-122"/>
                <a:cs typeface="+mn-ea"/>
              </a:rPr>
              <a:t>，合计</a:t>
            </a:r>
            <a:r>
              <a:rPr lang="en-US" altLang="zh-CN" sz="2400" kern="0" dirty="0">
                <a:latin typeface="微软雅黑" panose="020B0503020204020204" pitchFamily="34" charset="-122"/>
                <a:ea typeface="微软雅黑" panose="020B0503020204020204" pitchFamily="34" charset="-122"/>
                <a:cs typeface="+mn-ea"/>
              </a:rPr>
              <a:t>1MB</a:t>
            </a:r>
            <a:r>
              <a:rPr lang="zh-CN" altLang="zh-CN" sz="2400" kern="0" dirty="0">
                <a:latin typeface="微软雅黑" panose="020B0503020204020204" pitchFamily="34" charset="-122"/>
                <a:ea typeface="微软雅黑" panose="020B0503020204020204" pitchFamily="34" charset="-122"/>
                <a:cs typeface="+mn-ea"/>
              </a:rPr>
              <a:t>。第一个磁道用来专门存放外页表</a:t>
            </a:r>
            <a:endParaRPr lang="zh-CN" altLang="en-US" sz="2400" kern="0" dirty="0">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60879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123">
      <a:dk1>
        <a:srgbClr val="000000"/>
      </a:dk1>
      <a:lt1>
        <a:srgbClr val="FFFFFF"/>
      </a:lt1>
      <a:dk2>
        <a:srgbClr val="000000"/>
      </a:dk2>
      <a:lt2>
        <a:srgbClr val="FFFFFF"/>
      </a:lt2>
      <a:accent1>
        <a:srgbClr val="282828"/>
      </a:accent1>
      <a:accent2>
        <a:srgbClr val="5E5E5E"/>
      </a:accent2>
      <a:accent3>
        <a:srgbClr val="AABFC0"/>
      </a:accent3>
      <a:accent4>
        <a:srgbClr val="A9A9A9"/>
      </a:accent4>
      <a:accent5>
        <a:srgbClr val="4472C4"/>
      </a:accent5>
      <a:accent6>
        <a:srgbClr val="70AD47"/>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629</TotalTime>
  <Words>1205</Words>
  <Application>Microsoft Office PowerPoint</Application>
  <PresentationFormat>宽屏</PresentationFormat>
  <Paragraphs>79</Paragraphs>
  <Slides>25</Slides>
  <Notes>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25</vt:i4>
      </vt:variant>
    </vt:vector>
  </HeadingPairs>
  <TitlesOfParts>
    <vt:vector size="33" baseType="lpstr">
      <vt:lpstr>微软雅黑</vt:lpstr>
      <vt:lpstr>Arial</vt:lpstr>
      <vt:lpstr>Calibri</vt:lpstr>
      <vt:lpstr>Century Gothic</vt:lpstr>
      <vt:lpstr>Segoe UI Light</vt:lpstr>
      <vt:lpstr>Times New Roman</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runlong li</cp:lastModifiedBy>
  <cp:revision>78</cp:revision>
  <dcterms:created xsi:type="dcterms:W3CDTF">2015-08-18T02:51:41Z</dcterms:created>
  <dcterms:modified xsi:type="dcterms:W3CDTF">2019-03-29T06:05:39Z</dcterms:modified>
  <cp:category/>
</cp:coreProperties>
</file>